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53"/>
  </p:notesMasterIdLst>
  <p:handoutMasterIdLst>
    <p:handoutMasterId r:id="rId54"/>
  </p:handoutMasterIdLst>
  <p:sldIdLst>
    <p:sldId id="372" r:id="rId2"/>
    <p:sldId id="373" r:id="rId3"/>
    <p:sldId id="566" r:id="rId4"/>
    <p:sldId id="567" r:id="rId5"/>
    <p:sldId id="612" r:id="rId6"/>
    <p:sldId id="614" r:id="rId7"/>
    <p:sldId id="615" r:id="rId8"/>
    <p:sldId id="616" r:id="rId9"/>
    <p:sldId id="617" r:id="rId10"/>
    <p:sldId id="618" r:id="rId11"/>
    <p:sldId id="619" r:id="rId12"/>
    <p:sldId id="621" r:id="rId13"/>
    <p:sldId id="620" r:id="rId14"/>
    <p:sldId id="622" r:id="rId15"/>
    <p:sldId id="624" r:id="rId16"/>
    <p:sldId id="623" r:id="rId17"/>
    <p:sldId id="625" r:id="rId18"/>
    <p:sldId id="626" r:id="rId19"/>
    <p:sldId id="627" r:id="rId20"/>
    <p:sldId id="628" r:id="rId21"/>
    <p:sldId id="629" r:id="rId22"/>
    <p:sldId id="630" r:id="rId23"/>
    <p:sldId id="632" r:id="rId24"/>
    <p:sldId id="633" r:id="rId25"/>
    <p:sldId id="636" r:id="rId26"/>
    <p:sldId id="634" r:id="rId27"/>
    <p:sldId id="637" r:id="rId28"/>
    <p:sldId id="635" r:id="rId29"/>
    <p:sldId id="638" r:id="rId30"/>
    <p:sldId id="639" r:id="rId31"/>
    <p:sldId id="640" r:id="rId32"/>
    <p:sldId id="641" r:id="rId33"/>
    <p:sldId id="642" r:id="rId34"/>
    <p:sldId id="644" r:id="rId35"/>
    <p:sldId id="645" r:id="rId36"/>
    <p:sldId id="646" r:id="rId37"/>
    <p:sldId id="647" r:id="rId38"/>
    <p:sldId id="649" r:id="rId39"/>
    <p:sldId id="650" r:id="rId40"/>
    <p:sldId id="651" r:id="rId41"/>
    <p:sldId id="652" r:id="rId42"/>
    <p:sldId id="653" r:id="rId43"/>
    <p:sldId id="654" r:id="rId44"/>
    <p:sldId id="655" r:id="rId45"/>
    <p:sldId id="656" r:id="rId46"/>
    <p:sldId id="657" r:id="rId47"/>
    <p:sldId id="658" r:id="rId48"/>
    <p:sldId id="659" r:id="rId49"/>
    <p:sldId id="660" r:id="rId50"/>
    <p:sldId id="661" r:id="rId51"/>
    <p:sldId id="662" r:id="rId52"/>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charset="0"/>
        <a:ea typeface="+mn-ea"/>
        <a:cs typeface="+mn-cs"/>
      </a:defRPr>
    </a:lvl5pPr>
    <a:lvl6pPr marL="2286000" algn="l" defTabSz="914400" rtl="0" eaLnBrk="1" latinLnBrk="0" hangingPunct="1">
      <a:defRPr sz="2400" b="1" kern="1200">
        <a:solidFill>
          <a:schemeClr val="tx1"/>
        </a:solidFill>
        <a:latin typeface="Times New Roman" charset="0"/>
        <a:ea typeface="+mn-ea"/>
        <a:cs typeface="+mn-cs"/>
      </a:defRPr>
    </a:lvl6pPr>
    <a:lvl7pPr marL="2743200" algn="l" defTabSz="914400" rtl="0" eaLnBrk="1" latinLnBrk="0" hangingPunct="1">
      <a:defRPr sz="2400" b="1" kern="1200">
        <a:solidFill>
          <a:schemeClr val="tx1"/>
        </a:solidFill>
        <a:latin typeface="Times New Roman" charset="0"/>
        <a:ea typeface="+mn-ea"/>
        <a:cs typeface="+mn-cs"/>
      </a:defRPr>
    </a:lvl7pPr>
    <a:lvl8pPr marL="3200400" algn="l" defTabSz="914400" rtl="0" eaLnBrk="1" latinLnBrk="0" hangingPunct="1">
      <a:defRPr sz="2400" b="1" kern="1200">
        <a:solidFill>
          <a:schemeClr val="tx1"/>
        </a:solidFill>
        <a:latin typeface="Times New Roman" charset="0"/>
        <a:ea typeface="+mn-ea"/>
        <a:cs typeface="+mn-cs"/>
      </a:defRPr>
    </a:lvl8pPr>
    <a:lvl9pPr marL="3657600" algn="l" defTabSz="914400" rtl="0" eaLnBrk="1" latinLnBrk="0" hangingPunct="1">
      <a:defRPr sz="2400" b="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400"/>
    <a:srgbClr val="389700"/>
    <a:srgbClr val="CDCDCD"/>
    <a:srgbClr val="5E9EFF"/>
    <a:srgbClr val="FFFFFF"/>
    <a:srgbClr val="CDFFFF"/>
    <a:srgbClr val="FF0008"/>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4" autoAdjust="0"/>
    <p:restoredTop sz="95517" autoAdjust="0"/>
  </p:normalViewPr>
  <p:slideViewPr>
    <p:cSldViewPr snapToGrid="0">
      <p:cViewPr>
        <p:scale>
          <a:sx n="100" d="100"/>
          <a:sy n="100" d="100"/>
        </p:scale>
        <p:origin x="1020" y="10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149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b="0"/>
            </a:lvl1pPr>
          </a:lstStyle>
          <a:p>
            <a:endParaRPr lang="en-US"/>
          </a:p>
        </p:txBody>
      </p:sp>
      <p:sp>
        <p:nvSpPr>
          <p:cNvPr id="26624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b="0"/>
            </a:lvl1pPr>
          </a:lstStyle>
          <a:p>
            <a:endParaRPr lang="en-US"/>
          </a:p>
        </p:txBody>
      </p:sp>
      <p:sp>
        <p:nvSpPr>
          <p:cNvPr id="26624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b="0"/>
            </a:lvl1pPr>
          </a:lstStyle>
          <a:p>
            <a:endParaRPr lang="en-US"/>
          </a:p>
        </p:txBody>
      </p:sp>
      <p:sp>
        <p:nvSpPr>
          <p:cNvPr id="26624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b="0"/>
            </a:lvl1pPr>
          </a:lstStyle>
          <a:p>
            <a:fld id="{49D7709B-FD66-4BA4-8030-5A2445B2F1A8}" type="slidenum">
              <a:rPr lang="en-US"/>
              <a:pPr/>
              <a:t>‹#›</a:t>
            </a:fld>
            <a:endParaRPr lang="en-US"/>
          </a:p>
        </p:txBody>
      </p:sp>
    </p:spTree>
    <p:extLst>
      <p:ext uri="{BB962C8B-B14F-4D97-AF65-F5344CB8AC3E}">
        <p14:creationId xmlns:p14="http://schemas.microsoft.com/office/powerpoint/2010/main" val="831113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b="0"/>
            </a:lvl1pPr>
          </a:lstStyle>
          <a:p>
            <a:endParaRPr lang="en-US"/>
          </a:p>
        </p:txBody>
      </p:sp>
      <p:sp>
        <p:nvSpPr>
          <p:cNvPr id="2631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b="0"/>
            </a:lvl1pPr>
          </a:lstStyle>
          <a:p>
            <a:endParaRPr lang="en-US"/>
          </a:p>
        </p:txBody>
      </p:sp>
      <p:sp>
        <p:nvSpPr>
          <p:cNvPr id="2631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31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31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b="0"/>
            </a:lvl1pPr>
          </a:lstStyle>
          <a:p>
            <a:endParaRPr lang="en-US"/>
          </a:p>
        </p:txBody>
      </p:sp>
      <p:sp>
        <p:nvSpPr>
          <p:cNvPr id="2631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b="0"/>
            </a:lvl1pPr>
          </a:lstStyle>
          <a:p>
            <a:fld id="{435E3633-FF7C-4FEF-8EF5-008C3C4D7403}" type="slidenum">
              <a:rPr lang="en-US"/>
              <a:pPr/>
              <a:t>‹#›</a:t>
            </a:fld>
            <a:endParaRPr lang="en-US"/>
          </a:p>
        </p:txBody>
      </p:sp>
    </p:spTree>
    <p:extLst>
      <p:ext uri="{BB962C8B-B14F-4D97-AF65-F5344CB8AC3E}">
        <p14:creationId xmlns:p14="http://schemas.microsoft.com/office/powerpoint/2010/main" val="3974497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819EA-5D96-4BAB-9D79-1513A5635932}" type="slidenum">
              <a:rPr lang="en-US"/>
              <a:pPr/>
              <a:t>1</a:t>
            </a:fld>
            <a:endParaRPr lang="en-US"/>
          </a:p>
        </p:txBody>
      </p:sp>
      <p:sp>
        <p:nvSpPr>
          <p:cNvPr id="265218" name="Rectangle 2"/>
          <p:cNvSpPr>
            <a:spLocks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5E8BC-DD2E-4577-8BD4-AB20AAC27C85}" type="slidenum">
              <a:rPr lang="en-US"/>
              <a:pPr/>
              <a:t>19</a:t>
            </a:fld>
            <a:endParaRPr lang="en-US"/>
          </a:p>
        </p:txBody>
      </p:sp>
      <p:sp>
        <p:nvSpPr>
          <p:cNvPr id="1331202" name="Rectangle 2"/>
          <p:cNvSpPr>
            <a:spLocks noChangeArrowheads="1" noTextEdit="1"/>
          </p:cNvSpPr>
          <p:nvPr>
            <p:ph type="sldImg"/>
          </p:nvPr>
        </p:nvSpPr>
        <p:spPr>
          <a:ln/>
        </p:spPr>
      </p:sp>
      <p:sp>
        <p:nvSpPr>
          <p:cNvPr id="1331203"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5465C-44D1-4957-914E-A47FD91FAB13}" type="slidenum">
              <a:rPr lang="en-US"/>
              <a:pPr/>
              <a:t>20</a:t>
            </a:fld>
            <a:endParaRPr lang="en-US"/>
          </a:p>
        </p:txBody>
      </p:sp>
      <p:sp>
        <p:nvSpPr>
          <p:cNvPr id="1333250" name="Rectangle 2"/>
          <p:cNvSpPr>
            <a:spLocks noChangeArrowheads="1" noTextEdit="1"/>
          </p:cNvSpPr>
          <p:nvPr>
            <p:ph type="sldImg"/>
          </p:nvPr>
        </p:nvSpPr>
        <p:spPr>
          <a:ln/>
        </p:spPr>
      </p:sp>
      <p:sp>
        <p:nvSpPr>
          <p:cNvPr id="1333251"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67ADE-9720-439B-9D39-91A1D95C7758}" type="slidenum">
              <a:rPr lang="en-US"/>
              <a:pPr/>
              <a:t>25</a:t>
            </a:fld>
            <a:endParaRPr lang="en-US"/>
          </a:p>
        </p:txBody>
      </p:sp>
      <p:sp>
        <p:nvSpPr>
          <p:cNvPr id="1344514" name="Rectangle 2"/>
          <p:cNvSpPr>
            <a:spLocks noChangeArrowheads="1" noTextEdit="1"/>
          </p:cNvSpPr>
          <p:nvPr>
            <p:ph type="sldImg"/>
          </p:nvPr>
        </p:nvSpPr>
        <p:spPr>
          <a:ln/>
        </p:spPr>
      </p:sp>
      <p:sp>
        <p:nvSpPr>
          <p:cNvPr id="1344515"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82798-C057-457E-8635-5B7A50286784}" type="slidenum">
              <a:rPr lang="en-US"/>
              <a:pPr/>
              <a:t>27</a:t>
            </a:fld>
            <a:endParaRPr lang="en-US"/>
          </a:p>
        </p:txBody>
      </p:sp>
      <p:sp>
        <p:nvSpPr>
          <p:cNvPr id="1346562" name="Rectangle 2"/>
          <p:cNvSpPr>
            <a:spLocks noChangeArrowheads="1" noTextEdit="1"/>
          </p:cNvSpPr>
          <p:nvPr>
            <p:ph type="sldImg"/>
          </p:nvPr>
        </p:nvSpPr>
        <p:spPr>
          <a:ln/>
        </p:spPr>
      </p:sp>
      <p:sp>
        <p:nvSpPr>
          <p:cNvPr id="1346563"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32190-4CA6-42B2-9730-4BAFF4C8082F}" type="slidenum">
              <a:rPr lang="en-US"/>
              <a:pPr/>
              <a:t>28</a:t>
            </a:fld>
            <a:endParaRPr lang="en-US"/>
          </a:p>
        </p:txBody>
      </p:sp>
      <p:sp>
        <p:nvSpPr>
          <p:cNvPr id="1342466" name="Rectangle 2"/>
          <p:cNvSpPr>
            <a:spLocks noChangeArrowheads="1" noTextEdit="1"/>
          </p:cNvSpPr>
          <p:nvPr>
            <p:ph type="sldImg"/>
          </p:nvPr>
        </p:nvSpPr>
        <p:spPr>
          <a:ln/>
        </p:spPr>
      </p:sp>
      <p:sp>
        <p:nvSpPr>
          <p:cNvPr id="1342467"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C051E-CF00-4811-9A43-E58FAAB18663}" type="slidenum">
              <a:rPr lang="en-US"/>
              <a:pPr/>
              <a:t>30</a:t>
            </a:fld>
            <a:endParaRPr lang="en-US"/>
          </a:p>
        </p:txBody>
      </p:sp>
      <p:sp>
        <p:nvSpPr>
          <p:cNvPr id="1349634" name="Rectangle 2"/>
          <p:cNvSpPr>
            <a:spLocks noChangeArrowheads="1" noTextEdit="1"/>
          </p:cNvSpPr>
          <p:nvPr>
            <p:ph type="sldImg"/>
          </p:nvPr>
        </p:nvSpPr>
        <p:spPr>
          <a:ln/>
        </p:spPr>
      </p:sp>
      <p:sp>
        <p:nvSpPr>
          <p:cNvPr id="1349635"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87075-F461-44AD-95BA-9B9282F2C925}" type="slidenum">
              <a:rPr lang="en-US"/>
              <a:pPr/>
              <a:t>32</a:t>
            </a:fld>
            <a:endParaRPr lang="en-US"/>
          </a:p>
        </p:txBody>
      </p:sp>
      <p:sp>
        <p:nvSpPr>
          <p:cNvPr id="1352706" name="Rectangle 2"/>
          <p:cNvSpPr>
            <a:spLocks noChangeArrowheads="1" noTextEdit="1"/>
          </p:cNvSpPr>
          <p:nvPr>
            <p:ph type="sldImg"/>
          </p:nvPr>
        </p:nvSpPr>
        <p:spPr>
          <a:ln/>
        </p:spPr>
      </p:sp>
      <p:sp>
        <p:nvSpPr>
          <p:cNvPr id="1352707"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E9578-E713-4A4D-9937-15412FF525E3}" type="slidenum">
              <a:rPr lang="en-US"/>
              <a:pPr/>
              <a:t>34</a:t>
            </a:fld>
            <a:endParaRPr lang="en-US"/>
          </a:p>
        </p:txBody>
      </p:sp>
      <p:sp>
        <p:nvSpPr>
          <p:cNvPr id="1356802" name="Rectangle 2"/>
          <p:cNvSpPr>
            <a:spLocks noChangeArrowheads="1" noTextEdit="1"/>
          </p:cNvSpPr>
          <p:nvPr>
            <p:ph type="sldImg"/>
          </p:nvPr>
        </p:nvSpPr>
        <p:spPr>
          <a:ln/>
        </p:spPr>
      </p:sp>
      <p:sp>
        <p:nvSpPr>
          <p:cNvPr id="1356803"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3E150-36CA-42BB-9101-1CD9350E0001}" type="slidenum">
              <a:rPr lang="en-US"/>
              <a:pPr/>
              <a:t>36</a:t>
            </a:fld>
            <a:endParaRPr lang="en-US"/>
          </a:p>
        </p:txBody>
      </p:sp>
      <p:sp>
        <p:nvSpPr>
          <p:cNvPr id="1359874" name="Rectangle 2"/>
          <p:cNvSpPr>
            <a:spLocks noChangeArrowheads="1" noTextEdit="1"/>
          </p:cNvSpPr>
          <p:nvPr>
            <p:ph type="sldImg"/>
          </p:nvPr>
        </p:nvSpPr>
        <p:spPr>
          <a:ln/>
        </p:spPr>
      </p:sp>
      <p:sp>
        <p:nvSpPr>
          <p:cNvPr id="1359875"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DD996-3D80-4576-946C-7C69168E3F4D}" type="slidenum">
              <a:rPr lang="en-US"/>
              <a:pPr/>
              <a:t>38</a:t>
            </a:fld>
            <a:endParaRPr lang="en-US"/>
          </a:p>
        </p:txBody>
      </p:sp>
      <p:sp>
        <p:nvSpPr>
          <p:cNvPr id="1364994" name="Rectangle 2"/>
          <p:cNvSpPr>
            <a:spLocks noChangeArrowheads="1" noTextEdit="1"/>
          </p:cNvSpPr>
          <p:nvPr>
            <p:ph type="sldImg"/>
          </p:nvPr>
        </p:nvSpPr>
        <p:spPr>
          <a:ln/>
        </p:spPr>
      </p:sp>
      <p:sp>
        <p:nvSpPr>
          <p:cNvPr id="1364995"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E3B58-39D9-45F1-A0F2-D4093B50D5B8}" type="slidenum">
              <a:rPr lang="en-US"/>
              <a:pPr/>
              <a:t>2</a:t>
            </a:fld>
            <a:endParaRPr lang="en-US"/>
          </a:p>
        </p:txBody>
      </p:sp>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a:t>Who is </a:t>
            </a:r>
            <a:r>
              <a:rPr lang="en-US" b="1"/>
              <a:t>Stan Hatfield and Ken Pinzke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0D260-0B6E-4D03-BB62-24E49450D831}" type="slidenum">
              <a:rPr lang="en-US"/>
              <a:pPr/>
              <a:t>40</a:t>
            </a:fld>
            <a:endParaRPr lang="en-US"/>
          </a:p>
        </p:txBody>
      </p:sp>
      <p:sp>
        <p:nvSpPr>
          <p:cNvPr id="1368066" name="Rectangle 2"/>
          <p:cNvSpPr>
            <a:spLocks noChangeArrowheads="1" noTextEdit="1"/>
          </p:cNvSpPr>
          <p:nvPr>
            <p:ph type="sldImg"/>
          </p:nvPr>
        </p:nvSpPr>
        <p:spPr>
          <a:ln/>
        </p:spPr>
      </p:sp>
      <p:sp>
        <p:nvSpPr>
          <p:cNvPr id="1368067"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D5569-A069-46A6-9CE8-3EA824BAC69A}" type="slidenum">
              <a:rPr lang="en-US"/>
              <a:pPr/>
              <a:t>41</a:t>
            </a:fld>
            <a:endParaRPr lang="en-US"/>
          </a:p>
        </p:txBody>
      </p:sp>
      <p:sp>
        <p:nvSpPr>
          <p:cNvPr id="1370114" name="Rectangle 2"/>
          <p:cNvSpPr>
            <a:spLocks noChangeArrowheads="1" noTextEdit="1"/>
          </p:cNvSpPr>
          <p:nvPr>
            <p:ph type="sldImg"/>
          </p:nvPr>
        </p:nvSpPr>
        <p:spPr>
          <a:ln/>
        </p:spPr>
      </p:sp>
      <p:sp>
        <p:nvSpPr>
          <p:cNvPr id="1370115"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A0481-27E1-4E4D-9B3F-B07CC0973CEB}" type="slidenum">
              <a:rPr lang="en-US"/>
              <a:pPr/>
              <a:t>43</a:t>
            </a:fld>
            <a:endParaRPr lang="en-US"/>
          </a:p>
        </p:txBody>
      </p:sp>
      <p:sp>
        <p:nvSpPr>
          <p:cNvPr id="1373186" name="Rectangle 2"/>
          <p:cNvSpPr>
            <a:spLocks noChangeArrowheads="1" noTextEdit="1"/>
          </p:cNvSpPr>
          <p:nvPr>
            <p:ph type="sldImg"/>
          </p:nvPr>
        </p:nvSpPr>
        <p:spPr>
          <a:ln/>
        </p:spPr>
      </p:sp>
      <p:sp>
        <p:nvSpPr>
          <p:cNvPr id="1373187"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2F367-F954-4439-9E23-DDF2305BE9BE}" type="slidenum">
              <a:rPr lang="en-US"/>
              <a:pPr/>
              <a:t>44</a:t>
            </a:fld>
            <a:endParaRPr lang="en-US"/>
          </a:p>
        </p:txBody>
      </p:sp>
      <p:sp>
        <p:nvSpPr>
          <p:cNvPr id="1375234" name="Rectangle 2"/>
          <p:cNvSpPr>
            <a:spLocks noChangeArrowheads="1" noTextEdit="1"/>
          </p:cNvSpPr>
          <p:nvPr>
            <p:ph type="sldImg"/>
          </p:nvPr>
        </p:nvSpPr>
        <p:spPr>
          <a:ln/>
        </p:spPr>
      </p:sp>
      <p:sp>
        <p:nvSpPr>
          <p:cNvPr id="1375235"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2813F-F009-4440-8BC1-BFA494D9FA56}" type="slidenum">
              <a:rPr lang="en-US"/>
              <a:pPr/>
              <a:t>47</a:t>
            </a:fld>
            <a:endParaRPr lang="en-US"/>
          </a:p>
        </p:txBody>
      </p:sp>
      <p:sp>
        <p:nvSpPr>
          <p:cNvPr id="1379330" name="Rectangle 2"/>
          <p:cNvSpPr>
            <a:spLocks noChangeArrowheads="1" noTextEdit="1"/>
          </p:cNvSpPr>
          <p:nvPr>
            <p:ph type="sldImg"/>
          </p:nvPr>
        </p:nvSpPr>
        <p:spPr>
          <a:ln/>
        </p:spPr>
      </p:sp>
      <p:sp>
        <p:nvSpPr>
          <p:cNvPr id="1379331"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DDDCC-F54A-45C8-B0DA-90F40E5BE683}" type="slidenum">
              <a:rPr lang="en-US"/>
              <a:pPr/>
              <a:t>49</a:t>
            </a:fld>
            <a:endParaRPr lang="en-US"/>
          </a:p>
        </p:txBody>
      </p:sp>
      <p:sp>
        <p:nvSpPr>
          <p:cNvPr id="1382402" name="Rectangle 2"/>
          <p:cNvSpPr>
            <a:spLocks noChangeArrowheads="1" noTextEdit="1"/>
          </p:cNvSpPr>
          <p:nvPr>
            <p:ph type="sldImg"/>
          </p:nvPr>
        </p:nvSpPr>
        <p:spPr>
          <a:ln/>
        </p:spPr>
      </p:sp>
      <p:sp>
        <p:nvSpPr>
          <p:cNvPr id="1382403"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4A322-F7E4-4B04-BBB3-3F27F0644D21}" type="slidenum">
              <a:rPr lang="en-US"/>
              <a:pPr/>
              <a:t>4</a:t>
            </a:fld>
            <a:endParaRPr lang="en-US"/>
          </a:p>
        </p:txBody>
      </p:sp>
      <p:sp>
        <p:nvSpPr>
          <p:cNvPr id="1134594" name="Rectangle 2"/>
          <p:cNvSpPr>
            <a:spLocks noChangeArrowheads="1" noTextEdit="1"/>
          </p:cNvSpPr>
          <p:nvPr>
            <p:ph type="sldImg"/>
          </p:nvPr>
        </p:nvSpPr>
        <p:spPr>
          <a:ln/>
        </p:spPr>
      </p:sp>
      <p:sp>
        <p:nvSpPr>
          <p:cNvPr id="1134595"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0F92B-7D93-4208-A151-307026332348}" type="slidenum">
              <a:rPr lang="en-US"/>
              <a:pPr/>
              <a:t>6</a:t>
            </a:fld>
            <a:endParaRPr lang="en-US"/>
          </a:p>
        </p:txBody>
      </p:sp>
      <p:sp>
        <p:nvSpPr>
          <p:cNvPr id="1311746" name="Rectangle 2"/>
          <p:cNvSpPr>
            <a:spLocks noChangeArrowheads="1" noTextEdit="1"/>
          </p:cNvSpPr>
          <p:nvPr>
            <p:ph type="sldImg"/>
          </p:nvPr>
        </p:nvSpPr>
        <p:spPr>
          <a:ln/>
        </p:spPr>
      </p:sp>
      <p:sp>
        <p:nvSpPr>
          <p:cNvPr id="1311747"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D706A-76C9-49D7-91A3-78B7FC04924D}" type="slidenum">
              <a:rPr lang="en-US"/>
              <a:pPr/>
              <a:t>8</a:t>
            </a:fld>
            <a:endParaRPr lang="en-US"/>
          </a:p>
        </p:txBody>
      </p:sp>
      <p:sp>
        <p:nvSpPr>
          <p:cNvPr id="1314818" name="Rectangle 2"/>
          <p:cNvSpPr>
            <a:spLocks noChangeArrowheads="1" noTextEdit="1"/>
          </p:cNvSpPr>
          <p:nvPr>
            <p:ph type="sldImg"/>
          </p:nvPr>
        </p:nvSpPr>
        <p:spPr>
          <a:ln/>
        </p:spPr>
      </p:sp>
      <p:sp>
        <p:nvSpPr>
          <p:cNvPr id="1314819"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9D76A-A0F6-4969-9EA0-409FA7BBBCAF}" type="slidenum">
              <a:rPr lang="en-US"/>
              <a:pPr/>
              <a:t>10</a:t>
            </a:fld>
            <a:endParaRPr lang="en-US"/>
          </a:p>
        </p:txBody>
      </p:sp>
      <p:sp>
        <p:nvSpPr>
          <p:cNvPr id="1317890" name="Rectangle 2"/>
          <p:cNvSpPr>
            <a:spLocks noChangeArrowheads="1" noTextEdit="1"/>
          </p:cNvSpPr>
          <p:nvPr>
            <p:ph type="sldImg"/>
          </p:nvPr>
        </p:nvSpPr>
        <p:spPr>
          <a:ln/>
        </p:spPr>
      </p:sp>
      <p:sp>
        <p:nvSpPr>
          <p:cNvPr id="1317891"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CF901-29C2-47E1-95FA-74D374DB8BDB}" type="slidenum">
              <a:rPr lang="en-US"/>
              <a:pPr/>
              <a:t>12</a:t>
            </a:fld>
            <a:endParaRPr lang="en-US"/>
          </a:p>
        </p:txBody>
      </p:sp>
      <p:sp>
        <p:nvSpPr>
          <p:cNvPr id="1321986" name="Rectangle 2"/>
          <p:cNvSpPr>
            <a:spLocks noChangeArrowheads="1" noTextEdit="1"/>
          </p:cNvSpPr>
          <p:nvPr>
            <p:ph type="sldImg"/>
          </p:nvPr>
        </p:nvSpPr>
        <p:spPr>
          <a:ln/>
        </p:spPr>
      </p:sp>
      <p:sp>
        <p:nvSpPr>
          <p:cNvPr id="1321987"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9532C-CF41-4E94-8B85-51800ADBAD51}" type="slidenum">
              <a:rPr lang="en-US"/>
              <a:pPr/>
              <a:t>15</a:t>
            </a:fld>
            <a:endParaRPr lang="en-US"/>
          </a:p>
        </p:txBody>
      </p:sp>
      <p:sp>
        <p:nvSpPr>
          <p:cNvPr id="1326082" name="Rectangle 2"/>
          <p:cNvSpPr>
            <a:spLocks noChangeArrowheads="1" noTextEdit="1"/>
          </p:cNvSpPr>
          <p:nvPr>
            <p:ph type="sldImg"/>
          </p:nvPr>
        </p:nvSpPr>
        <p:spPr>
          <a:ln/>
        </p:spPr>
      </p:sp>
      <p:sp>
        <p:nvSpPr>
          <p:cNvPr id="1326083"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DD7B0F-7145-4695-8C7A-2E76292FA86D}" type="slidenum">
              <a:rPr lang="en-US"/>
              <a:pPr/>
              <a:t>17</a:t>
            </a:fld>
            <a:endParaRPr lang="en-US"/>
          </a:p>
        </p:txBody>
      </p:sp>
      <p:sp>
        <p:nvSpPr>
          <p:cNvPr id="1328130" name="Rectangle 2"/>
          <p:cNvSpPr>
            <a:spLocks noChangeArrowheads="1" noTextEdit="1"/>
          </p:cNvSpPr>
          <p:nvPr>
            <p:ph type="sldImg"/>
          </p:nvPr>
        </p:nvSpPr>
        <p:spPr>
          <a:ln/>
        </p:spPr>
      </p:sp>
      <p:sp>
        <p:nvSpPr>
          <p:cNvPr id="1328131" name="Rectangle 3"/>
          <p:cNvSpPr>
            <a:spLocks noGrp="1" noChangeArrowheads="1"/>
          </p:cNvSpPr>
          <p:nvPr>
            <p:ph type="body" idx="1"/>
          </p:nvPr>
        </p:nvSpPr>
        <p:spPr/>
        <p:txBody>
          <a:bodyPr/>
          <a:lstStyle/>
          <a:p>
            <a:r>
              <a:rPr lang="en-US"/>
              <a:t>Makes no sense without caption in book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0117" name="Rectangle 21"/>
          <p:cNvSpPr>
            <a:spLocks noChangeArrowheads="1"/>
          </p:cNvSpPr>
          <p:nvPr userDrawn="1"/>
        </p:nvSpPr>
        <p:spPr bwMode="auto">
          <a:xfrm>
            <a:off x="0" y="0"/>
            <a:ext cx="9144000" cy="6858000"/>
          </a:xfrm>
          <a:prstGeom prst="rect">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923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4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596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962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934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732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4107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6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388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948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50000">
              <a:schemeClr val="folHlink"/>
            </a:gs>
            <a:gs pos="100000">
              <a:schemeClr val="hlink"/>
            </a:gs>
          </a:gsLst>
          <a:lin ang="2700000" scaled="1"/>
        </a:gradFill>
        <a:effectLst/>
      </p:bgPr>
    </p:bg>
    <p:spTree>
      <p:nvGrpSpPr>
        <p:cNvPr id="1" name=""/>
        <p:cNvGrpSpPr/>
        <p:nvPr/>
      </p:nvGrpSpPr>
      <p:grpSpPr>
        <a:xfrm>
          <a:off x="0" y="0"/>
          <a:ext cx="0" cy="0"/>
          <a:chOff x="0" y="0"/>
          <a:chExt cx="0" cy="0"/>
        </a:xfrm>
      </p:grpSpPr>
      <p:sp>
        <p:nvSpPr>
          <p:cNvPr id="259087" name="Rectangle 15"/>
          <p:cNvSpPr>
            <a:spLocks noChangeArrowheads="1"/>
          </p:cNvSpPr>
          <p:nvPr userDrawn="1"/>
        </p:nvSpPr>
        <p:spPr bwMode="auto">
          <a:xfrm>
            <a:off x="0" y="0"/>
            <a:ext cx="9144000" cy="6858000"/>
          </a:xfrm>
          <a:prstGeom prst="rect">
            <a:avLst/>
          </a:prstGeom>
          <a:gradFill rotWithShape="0">
            <a:gsLst>
              <a:gs pos="0">
                <a:srgbClr val="FFCC00"/>
              </a:gs>
              <a:gs pos="50000">
                <a:srgbClr val="FFFFFF"/>
              </a:gs>
              <a:gs pos="100000">
                <a:srgbClr val="FFCC00"/>
              </a:gs>
            </a:gsLst>
            <a:lin ang="27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eaLnBrk="0" fontAlgn="base" hangingPunct="0">
        <a:spcBef>
          <a:spcPct val="0"/>
        </a:spcBef>
        <a:spcAft>
          <a:spcPct val="0"/>
        </a:spcAft>
        <a:defRPr sz="4400">
          <a:solidFill>
            <a:srgbClr val="FFFFFF"/>
          </a:solidFill>
          <a:latin typeface="Arial" charset="0"/>
        </a:defRPr>
      </a:lvl6pPr>
      <a:lvl7pPr marL="914400" algn="l" rtl="0" eaLnBrk="0" fontAlgn="base" hangingPunct="0">
        <a:spcBef>
          <a:spcPct val="0"/>
        </a:spcBef>
        <a:spcAft>
          <a:spcPct val="0"/>
        </a:spcAft>
        <a:defRPr sz="4400">
          <a:solidFill>
            <a:srgbClr val="FFFFFF"/>
          </a:solidFill>
          <a:latin typeface="Arial" charset="0"/>
        </a:defRPr>
      </a:lvl7pPr>
      <a:lvl8pPr marL="1371600" algn="l" rtl="0" eaLnBrk="0" fontAlgn="base" hangingPunct="0">
        <a:spcBef>
          <a:spcPct val="0"/>
        </a:spcBef>
        <a:spcAft>
          <a:spcPct val="0"/>
        </a:spcAft>
        <a:defRPr sz="4400">
          <a:solidFill>
            <a:srgbClr val="FFFFFF"/>
          </a:solidFill>
          <a:latin typeface="Arial" charset="0"/>
        </a:defRPr>
      </a:lvl8pPr>
      <a:lvl9pPr marL="1828800" algn="l" rtl="0" eaLnBrk="0" fontAlgn="base" hangingPunct="0">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mn-lt"/>
        </a:defRPr>
      </a:lvl3pPr>
      <a:lvl4pPr marL="1600200" indent="-228600" algn="l" rtl="0" eaLnBrk="0" fontAlgn="base" hangingPunct="0">
        <a:spcBef>
          <a:spcPct val="20000"/>
        </a:spcBef>
        <a:spcAft>
          <a:spcPct val="0"/>
        </a:spcAft>
        <a:buChar char="–"/>
        <a:defRPr sz="2000">
          <a:solidFill>
            <a:srgbClr val="FFFFFF"/>
          </a:solidFill>
          <a:latin typeface="+mn-lt"/>
        </a:defRPr>
      </a:lvl4pPr>
      <a:lvl5pPr marL="2057400" indent="-228600" algn="l" rtl="0" eaLnBrk="0" fontAlgn="base" hangingPunct="0">
        <a:spcBef>
          <a:spcPct val="20000"/>
        </a:spcBef>
        <a:spcAft>
          <a:spcPct val="0"/>
        </a:spcAft>
        <a:buChar char="»"/>
        <a:defRPr sz="2000">
          <a:solidFill>
            <a:srgbClr val="FFFFFF"/>
          </a:solidFill>
          <a:latin typeface="+mn-lt"/>
        </a:defRPr>
      </a:lvl5pPr>
      <a:lvl6pPr marL="2514600" indent="-228600" algn="l" rtl="0" eaLnBrk="0" fontAlgn="base" hangingPunct="0">
        <a:spcBef>
          <a:spcPct val="20000"/>
        </a:spcBef>
        <a:spcAft>
          <a:spcPct val="0"/>
        </a:spcAft>
        <a:buChar char="»"/>
        <a:defRPr sz="2000">
          <a:solidFill>
            <a:srgbClr val="FFFFFF"/>
          </a:solidFill>
          <a:latin typeface="+mn-lt"/>
        </a:defRPr>
      </a:lvl6pPr>
      <a:lvl7pPr marL="2971800" indent="-228600" algn="l" rtl="0" eaLnBrk="0" fontAlgn="base" hangingPunct="0">
        <a:spcBef>
          <a:spcPct val="20000"/>
        </a:spcBef>
        <a:spcAft>
          <a:spcPct val="0"/>
        </a:spcAft>
        <a:buChar char="»"/>
        <a:defRPr sz="2000">
          <a:solidFill>
            <a:srgbClr val="FFFFFF"/>
          </a:solidFill>
          <a:latin typeface="+mn-lt"/>
        </a:defRPr>
      </a:lvl7pPr>
      <a:lvl8pPr marL="3429000" indent="-228600" algn="l" rtl="0" eaLnBrk="0" fontAlgn="base" hangingPunct="0">
        <a:spcBef>
          <a:spcPct val="20000"/>
        </a:spcBef>
        <a:spcAft>
          <a:spcPct val="0"/>
        </a:spcAft>
        <a:buChar char="»"/>
        <a:defRPr sz="2000">
          <a:solidFill>
            <a:srgbClr val="FFFFFF"/>
          </a:solidFill>
          <a:latin typeface="+mn-lt"/>
        </a:defRPr>
      </a:lvl8pPr>
      <a:lvl9pPr marL="3886200" indent="-228600" algn="l" rtl="0" eaLnBrk="0" fontAlgn="base" hangingPunct="0">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382" name="Group 6"/>
          <p:cNvGrpSpPr>
            <a:grpSpLocks noChangeAspect="1"/>
          </p:cNvGrpSpPr>
          <p:nvPr/>
        </p:nvGrpSpPr>
        <p:grpSpPr bwMode="auto">
          <a:xfrm>
            <a:off x="2514600" y="1087438"/>
            <a:ext cx="4714875" cy="5237162"/>
            <a:chOff x="638" y="1173"/>
            <a:chExt cx="1785" cy="1982"/>
          </a:xfrm>
        </p:grpSpPr>
        <p:sp>
          <p:nvSpPr>
            <p:cNvPr id="229383" name="Oval 7"/>
            <p:cNvSpPr>
              <a:spLocks noChangeAspect="1" noChangeArrowheads="1"/>
            </p:cNvSpPr>
            <p:nvPr/>
          </p:nvSpPr>
          <p:spPr bwMode="auto">
            <a:xfrm>
              <a:off x="859" y="2746"/>
              <a:ext cx="1273" cy="40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9384" name="Picture 8" descr="wire01 cop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 y="1173"/>
              <a:ext cx="1785" cy="1785"/>
            </a:xfrm>
            <a:prstGeom prst="rect">
              <a:avLst/>
            </a:prstGeom>
            <a:noFill/>
            <a:ln>
              <a:noFill/>
            </a:ln>
            <a:extLst>
              <a:ext uri="{909E8E84-426E-40DD-AFC4-6F175D3DCCD1}">
                <a14:hiddenFill xmlns:a14="http://schemas.microsoft.com/office/drawing/2010/main">
                  <a:solidFill>
                    <a:schemeClr val="accent1">
                      <a:alpha val="39000"/>
                    </a:schemeClr>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9378" name="Rectangle 2"/>
          <p:cNvSpPr>
            <a:spLocks noChangeArrowheads="1"/>
          </p:cNvSpPr>
          <p:nvPr>
            <p:ph type="ctrTitle"/>
          </p:nvPr>
        </p:nvSpPr>
        <p:spPr bwMode="auto">
          <a:xfrm>
            <a:off x="1219200" y="1295400"/>
            <a:ext cx="7124700" cy="190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4800">
                <a:solidFill>
                  <a:schemeClr val="tx1"/>
                </a:solidFill>
                <a:latin typeface="Lucida Bright" charset="0"/>
              </a:rPr>
              <a:t>Prentice</a:t>
            </a:r>
            <a:r>
              <a:rPr lang="en-US" sz="4800" i="1">
                <a:solidFill>
                  <a:schemeClr val="tx1"/>
                </a:solidFill>
                <a:latin typeface="Lucida Bright" charset="0"/>
              </a:rPr>
              <a:t> </a:t>
            </a:r>
            <a:r>
              <a:rPr lang="en-US" sz="4800">
                <a:solidFill>
                  <a:schemeClr val="tx1"/>
                </a:solidFill>
                <a:latin typeface="Lucida Bright" charset="0"/>
              </a:rPr>
              <a:t>Hall</a:t>
            </a:r>
            <a:r>
              <a:rPr lang="en-US" sz="4800" b="1" i="1"/>
              <a:t>            </a:t>
            </a:r>
            <a:r>
              <a:rPr lang="en-US" sz="6600" b="1">
                <a:solidFill>
                  <a:srgbClr val="FF0000"/>
                </a:solidFill>
                <a:effectLst>
                  <a:outerShdw blurRad="38100" dist="38100" dir="2700000" algn="tl">
                    <a:srgbClr val="000000"/>
                  </a:outerShdw>
                </a:effectLst>
              </a:rPr>
              <a:t>EARTH SCIENCE</a:t>
            </a:r>
            <a:endParaRPr lang="en-US" sz="6000" b="1" i="1"/>
          </a:p>
        </p:txBody>
      </p:sp>
      <p:sp>
        <p:nvSpPr>
          <p:cNvPr id="229379" name="Rectangle 3"/>
          <p:cNvSpPr>
            <a:spLocks noChangeArrowheads="1"/>
          </p:cNvSpPr>
          <p:nvPr>
            <p:ph type="subTitle" idx="1"/>
          </p:nvPr>
        </p:nvSpPr>
        <p:spPr bwMode="auto">
          <a:xfrm>
            <a:off x="1428750" y="5181600"/>
            <a:ext cx="7010400" cy="914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Tx/>
              <a:buNone/>
            </a:pPr>
            <a:r>
              <a:rPr lang="en-US" sz="4800" b="1">
                <a:solidFill>
                  <a:schemeClr val="tx2"/>
                </a:solidFill>
              </a:rPr>
              <a:t>Tarbuck</a:t>
            </a:r>
            <a:r>
              <a:rPr lang="en-US" sz="4400" b="1">
                <a:solidFill>
                  <a:schemeClr val="tx2"/>
                </a:solidFill>
              </a:rPr>
              <a:t>     </a:t>
            </a:r>
            <a:r>
              <a:rPr lang="en-US" sz="4800" b="1">
                <a:solidFill>
                  <a:schemeClr val="tx2"/>
                </a:solidFill>
              </a:rPr>
              <a:t>Lutgens </a:t>
            </a:r>
          </a:p>
        </p:txBody>
      </p:sp>
      <p:sp>
        <p:nvSpPr>
          <p:cNvPr id="229381" name="Rectangle 5"/>
          <p:cNvSpPr>
            <a:spLocks noChangeArrowheads="1"/>
          </p:cNvSpPr>
          <p:nvPr/>
        </p:nvSpPr>
        <p:spPr bwMode="auto">
          <a:xfrm>
            <a:off x="4641850" y="5348288"/>
            <a:ext cx="5857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FFCC00"/>
                </a:solidFill>
                <a:effectLst>
                  <a:outerShdw blurRad="38100" dist="38100" dir="2700000" algn="tl">
                    <a:srgbClr val="000000"/>
                  </a:outerShdw>
                </a:effectLst>
                <a:latin typeface="Arial" charset="0"/>
                <a:sym typeface="Wingdings" charset="2"/>
              </a:rPr>
              <a:t></a:t>
            </a:r>
            <a:endParaRPr lang="en-US" sz="4400">
              <a:solidFill>
                <a:srgbClr val="FFCC00"/>
              </a:solidFill>
              <a:effectLst>
                <a:outerShdw blurRad="38100" dist="38100" dir="2700000" algn="tl">
                  <a:srgbClr val="000000"/>
                </a:outerShdw>
              </a:effectLst>
              <a:latin typeface="Arial" charset="0"/>
              <a:sym typeface="Wingdings" charset="2"/>
            </a:endParaRPr>
          </a:p>
        </p:txBody>
      </p:sp>
      <p:grpSp>
        <p:nvGrpSpPr>
          <p:cNvPr id="229399" name="Group 23"/>
          <p:cNvGrpSpPr>
            <a:grpSpLocks/>
          </p:cNvGrpSpPr>
          <p:nvPr/>
        </p:nvGrpSpPr>
        <p:grpSpPr bwMode="auto">
          <a:xfrm>
            <a:off x="5105400" y="0"/>
            <a:ext cx="4068763" cy="3305175"/>
            <a:chOff x="3216" y="0"/>
            <a:chExt cx="2563" cy="2082"/>
          </a:xfrm>
        </p:grpSpPr>
        <p:sp>
          <p:nvSpPr>
            <p:cNvPr id="229393" name="Freeform 17"/>
            <p:cNvSpPr>
              <a:spLocks/>
            </p:cNvSpPr>
            <p:nvPr/>
          </p:nvSpPr>
          <p:spPr bwMode="auto">
            <a:xfrm rot="10800000">
              <a:off x="3225" y="0"/>
              <a:ext cx="2554" cy="2082"/>
            </a:xfrm>
            <a:custGeom>
              <a:avLst/>
              <a:gdLst>
                <a:gd name="T0" fmla="*/ 9 w 2554"/>
                <a:gd name="T1" fmla="*/ 0 h 2082"/>
                <a:gd name="T2" fmla="*/ 9 w 2554"/>
                <a:gd name="T3" fmla="*/ 2073 h 2082"/>
                <a:gd name="T4" fmla="*/ 2554 w 2554"/>
                <a:gd name="T5" fmla="*/ 2073 h 2082"/>
                <a:gd name="T6" fmla="*/ 9 w 2554"/>
                <a:gd name="T7" fmla="*/ 0 h 2082"/>
              </a:gdLst>
              <a:ahLst/>
              <a:cxnLst>
                <a:cxn ang="0">
                  <a:pos x="T0" y="T1"/>
                </a:cxn>
                <a:cxn ang="0">
                  <a:pos x="T2" y="T3"/>
                </a:cxn>
                <a:cxn ang="0">
                  <a:pos x="T4" y="T5"/>
                </a:cxn>
                <a:cxn ang="0">
                  <a:pos x="T6" y="T7"/>
                </a:cxn>
              </a:cxnLst>
              <a:rect l="0" t="0" r="r" b="b"/>
              <a:pathLst>
                <a:path w="2554" h="2082">
                  <a:moveTo>
                    <a:pt x="9" y="0"/>
                  </a:moveTo>
                  <a:cubicBezTo>
                    <a:pt x="9" y="82"/>
                    <a:pt x="0" y="1927"/>
                    <a:pt x="9" y="2073"/>
                  </a:cubicBezTo>
                  <a:cubicBezTo>
                    <a:pt x="986" y="2073"/>
                    <a:pt x="2436" y="2082"/>
                    <a:pt x="2554" y="2073"/>
                  </a:cubicBezTo>
                  <a:cubicBezTo>
                    <a:pt x="409" y="1809"/>
                    <a:pt x="9" y="391"/>
                    <a:pt x="9" y="0"/>
                  </a:cubicBezTo>
                  <a:close/>
                </a:path>
              </a:pathLst>
            </a:cu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94" name="Freeform 18"/>
            <p:cNvSpPr>
              <a:spLocks/>
            </p:cNvSpPr>
            <p:nvPr/>
          </p:nvSpPr>
          <p:spPr bwMode="auto">
            <a:xfrm rot="10800000">
              <a:off x="3216" y="9"/>
              <a:ext cx="2554" cy="846"/>
            </a:xfrm>
            <a:custGeom>
              <a:avLst/>
              <a:gdLst>
                <a:gd name="T0" fmla="*/ 9 w 2554"/>
                <a:gd name="T1" fmla="*/ 0 h 2082"/>
                <a:gd name="T2" fmla="*/ 9 w 2554"/>
                <a:gd name="T3" fmla="*/ 2073 h 2082"/>
                <a:gd name="T4" fmla="*/ 2554 w 2554"/>
                <a:gd name="T5" fmla="*/ 2073 h 2082"/>
                <a:gd name="T6" fmla="*/ 9 w 2554"/>
                <a:gd name="T7" fmla="*/ 0 h 2082"/>
              </a:gdLst>
              <a:ahLst/>
              <a:cxnLst>
                <a:cxn ang="0">
                  <a:pos x="T0" y="T1"/>
                </a:cxn>
                <a:cxn ang="0">
                  <a:pos x="T2" y="T3"/>
                </a:cxn>
                <a:cxn ang="0">
                  <a:pos x="T4" y="T5"/>
                </a:cxn>
                <a:cxn ang="0">
                  <a:pos x="T6" y="T7"/>
                </a:cxn>
              </a:cxnLst>
              <a:rect l="0" t="0" r="r" b="b"/>
              <a:pathLst>
                <a:path w="2554" h="2082">
                  <a:moveTo>
                    <a:pt x="9" y="0"/>
                  </a:moveTo>
                  <a:cubicBezTo>
                    <a:pt x="9" y="82"/>
                    <a:pt x="0" y="1927"/>
                    <a:pt x="9" y="2073"/>
                  </a:cubicBezTo>
                  <a:cubicBezTo>
                    <a:pt x="986" y="2073"/>
                    <a:pt x="2436" y="2082"/>
                    <a:pt x="2554" y="2073"/>
                  </a:cubicBezTo>
                  <a:cubicBezTo>
                    <a:pt x="409" y="1809"/>
                    <a:pt x="9" y="391"/>
                    <a:pt x="9" y="0"/>
                  </a:cubicBezTo>
                  <a:close/>
                </a:path>
              </a:pathLst>
            </a:custGeom>
            <a:gradFill rotWithShape="0">
              <a:gsLst>
                <a:gs pos="0">
                  <a:srgbClr val="FF0008"/>
                </a:gs>
                <a:gs pos="100000">
                  <a:srgbClr val="FF0008">
                    <a:gamma/>
                    <a:tint val="75686"/>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9400" name="Group 24"/>
          <p:cNvGrpSpPr>
            <a:grpSpLocks/>
          </p:cNvGrpSpPr>
          <p:nvPr/>
        </p:nvGrpSpPr>
        <p:grpSpPr bwMode="auto">
          <a:xfrm>
            <a:off x="0" y="3546475"/>
            <a:ext cx="4054475" cy="3311525"/>
            <a:chOff x="0" y="2234"/>
            <a:chExt cx="2554" cy="2086"/>
          </a:xfrm>
        </p:grpSpPr>
        <p:sp>
          <p:nvSpPr>
            <p:cNvPr id="229396" name="Freeform 20"/>
            <p:cNvSpPr>
              <a:spLocks/>
            </p:cNvSpPr>
            <p:nvPr/>
          </p:nvSpPr>
          <p:spPr bwMode="auto">
            <a:xfrm>
              <a:off x="0" y="2234"/>
              <a:ext cx="2554" cy="2082"/>
            </a:xfrm>
            <a:custGeom>
              <a:avLst/>
              <a:gdLst>
                <a:gd name="T0" fmla="*/ 9 w 2554"/>
                <a:gd name="T1" fmla="*/ 0 h 2082"/>
                <a:gd name="T2" fmla="*/ 9 w 2554"/>
                <a:gd name="T3" fmla="*/ 2073 h 2082"/>
                <a:gd name="T4" fmla="*/ 2554 w 2554"/>
                <a:gd name="T5" fmla="*/ 2073 h 2082"/>
                <a:gd name="T6" fmla="*/ 9 w 2554"/>
                <a:gd name="T7" fmla="*/ 0 h 2082"/>
              </a:gdLst>
              <a:ahLst/>
              <a:cxnLst>
                <a:cxn ang="0">
                  <a:pos x="T0" y="T1"/>
                </a:cxn>
                <a:cxn ang="0">
                  <a:pos x="T2" y="T3"/>
                </a:cxn>
                <a:cxn ang="0">
                  <a:pos x="T4" y="T5"/>
                </a:cxn>
                <a:cxn ang="0">
                  <a:pos x="T6" y="T7"/>
                </a:cxn>
              </a:cxnLst>
              <a:rect l="0" t="0" r="r" b="b"/>
              <a:pathLst>
                <a:path w="2554" h="2082">
                  <a:moveTo>
                    <a:pt x="9" y="0"/>
                  </a:moveTo>
                  <a:cubicBezTo>
                    <a:pt x="9" y="82"/>
                    <a:pt x="0" y="1927"/>
                    <a:pt x="9" y="2073"/>
                  </a:cubicBezTo>
                  <a:cubicBezTo>
                    <a:pt x="986" y="2073"/>
                    <a:pt x="2436" y="2082"/>
                    <a:pt x="2554" y="2073"/>
                  </a:cubicBezTo>
                  <a:cubicBezTo>
                    <a:pt x="409" y="1809"/>
                    <a:pt x="9" y="391"/>
                    <a:pt x="9" y="0"/>
                  </a:cubicBezTo>
                  <a:close/>
                </a:path>
              </a:pathLst>
            </a:custGeom>
            <a:solidFill>
              <a:srgbClr val="FF0000"/>
            </a:solidFill>
            <a:ln>
              <a:noFill/>
            </a:ln>
            <a:effectLst/>
            <a:extLst>
              <a:ext uri="{91240B29-F687-4F45-9708-019B960494DF}">
                <a14:hiddenLine xmlns:a14="http://schemas.microsoft.com/office/drawing/2010/main" w="9525">
                  <a:solidFill>
                    <a:srgbClr val="A4B5E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97" name="Freeform 21"/>
            <p:cNvSpPr>
              <a:spLocks/>
            </p:cNvSpPr>
            <p:nvPr/>
          </p:nvSpPr>
          <p:spPr bwMode="auto">
            <a:xfrm>
              <a:off x="0" y="3474"/>
              <a:ext cx="2554" cy="846"/>
            </a:xfrm>
            <a:custGeom>
              <a:avLst/>
              <a:gdLst>
                <a:gd name="T0" fmla="*/ 9 w 2554"/>
                <a:gd name="T1" fmla="*/ 0 h 2082"/>
                <a:gd name="T2" fmla="*/ 9 w 2554"/>
                <a:gd name="T3" fmla="*/ 2073 h 2082"/>
                <a:gd name="T4" fmla="*/ 2554 w 2554"/>
                <a:gd name="T5" fmla="*/ 2073 h 2082"/>
                <a:gd name="T6" fmla="*/ 9 w 2554"/>
                <a:gd name="T7" fmla="*/ 0 h 2082"/>
              </a:gdLst>
              <a:ahLst/>
              <a:cxnLst>
                <a:cxn ang="0">
                  <a:pos x="T0" y="T1"/>
                </a:cxn>
                <a:cxn ang="0">
                  <a:pos x="T2" y="T3"/>
                </a:cxn>
                <a:cxn ang="0">
                  <a:pos x="T4" y="T5"/>
                </a:cxn>
                <a:cxn ang="0">
                  <a:pos x="T6" y="T7"/>
                </a:cxn>
              </a:cxnLst>
              <a:rect l="0" t="0" r="r" b="b"/>
              <a:pathLst>
                <a:path w="2554" h="2082">
                  <a:moveTo>
                    <a:pt x="9" y="0"/>
                  </a:moveTo>
                  <a:cubicBezTo>
                    <a:pt x="9" y="82"/>
                    <a:pt x="0" y="1927"/>
                    <a:pt x="9" y="2073"/>
                  </a:cubicBezTo>
                  <a:cubicBezTo>
                    <a:pt x="986" y="2073"/>
                    <a:pt x="2436" y="2082"/>
                    <a:pt x="2554" y="2073"/>
                  </a:cubicBezTo>
                  <a:cubicBezTo>
                    <a:pt x="409" y="1809"/>
                    <a:pt x="9" y="391"/>
                    <a:pt x="9" y="0"/>
                  </a:cubicBezTo>
                  <a:close/>
                </a:path>
              </a:pathLst>
            </a:custGeom>
            <a:gradFill rotWithShape="0">
              <a:gsLst>
                <a:gs pos="0">
                  <a:srgbClr val="FF0008">
                    <a:gamma/>
                    <a:tint val="75686"/>
                    <a:invGamma/>
                  </a:srgbClr>
                </a:gs>
                <a:gs pos="100000">
                  <a:srgbClr val="FF0008"/>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6866" name="Group 2"/>
          <p:cNvGrpSpPr>
            <a:grpSpLocks/>
          </p:cNvGrpSpPr>
          <p:nvPr/>
        </p:nvGrpSpPr>
        <p:grpSpPr bwMode="auto">
          <a:xfrm>
            <a:off x="0" y="0"/>
            <a:ext cx="9159875" cy="1430338"/>
            <a:chOff x="-5" y="0"/>
            <a:chExt cx="5770" cy="901"/>
          </a:xfrm>
        </p:grpSpPr>
        <p:sp>
          <p:nvSpPr>
            <p:cNvPr id="1316867"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16868" name="Group 4"/>
            <p:cNvGrpSpPr>
              <a:grpSpLocks/>
            </p:cNvGrpSpPr>
            <p:nvPr/>
          </p:nvGrpSpPr>
          <p:grpSpPr bwMode="auto">
            <a:xfrm>
              <a:off x="-5" y="0"/>
              <a:ext cx="5770" cy="86"/>
              <a:chOff x="-5" y="0"/>
              <a:chExt cx="5770" cy="86"/>
            </a:xfrm>
          </p:grpSpPr>
          <p:sp>
            <p:nvSpPr>
              <p:cNvPr id="1316869"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6870"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6871" name="Group 7"/>
            <p:cNvGrpSpPr>
              <a:grpSpLocks/>
            </p:cNvGrpSpPr>
            <p:nvPr/>
          </p:nvGrpSpPr>
          <p:grpSpPr bwMode="auto">
            <a:xfrm>
              <a:off x="0" y="768"/>
              <a:ext cx="5760" cy="133"/>
              <a:chOff x="1" y="768"/>
              <a:chExt cx="5760" cy="133"/>
            </a:xfrm>
          </p:grpSpPr>
          <p:sp>
            <p:nvSpPr>
              <p:cNvPr id="1316872"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6873"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16874" name="Rectangle 10"/>
          <p:cNvSpPr>
            <a:spLocks noChangeArrowheads="1"/>
          </p:cNvSpPr>
          <p:nvPr>
            <p:ph type="title"/>
          </p:nvPr>
        </p:nvSpPr>
        <p:spPr bwMode="auto">
          <a:xfrm>
            <a:off x="0" y="31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sz="3600" b="1"/>
              <a:t>Distance, Apparent Magnitude, and Absolute Magnitude of Some Stars</a:t>
            </a:r>
            <a:endParaRPr lang="en-US" b="1"/>
          </a:p>
        </p:txBody>
      </p:sp>
      <p:grpSp>
        <p:nvGrpSpPr>
          <p:cNvPr id="1316877" name="Group 13"/>
          <p:cNvGrpSpPr>
            <a:grpSpLocks/>
          </p:cNvGrpSpPr>
          <p:nvPr/>
        </p:nvGrpSpPr>
        <p:grpSpPr bwMode="auto">
          <a:xfrm>
            <a:off x="419100" y="1593850"/>
            <a:ext cx="8305800" cy="5092700"/>
            <a:chOff x="264" y="1004"/>
            <a:chExt cx="5232" cy="3208"/>
          </a:xfrm>
        </p:grpSpPr>
        <p:sp>
          <p:nvSpPr>
            <p:cNvPr id="1316875" name="AutoShape 11"/>
            <p:cNvSpPr>
              <a:spLocks noChangeAspect="1" noChangeArrowheads="1"/>
            </p:cNvSpPr>
            <p:nvPr/>
          </p:nvSpPr>
          <p:spPr bwMode="auto">
            <a:xfrm>
              <a:off x="264" y="1004"/>
              <a:ext cx="5232" cy="3208"/>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1687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 y="1200"/>
              <a:ext cx="4123" cy="281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8914" name="Group 2"/>
          <p:cNvGrpSpPr>
            <a:grpSpLocks/>
          </p:cNvGrpSpPr>
          <p:nvPr/>
        </p:nvGrpSpPr>
        <p:grpSpPr bwMode="auto">
          <a:xfrm>
            <a:off x="-4763" y="0"/>
            <a:ext cx="9159876" cy="6629400"/>
            <a:chOff x="-10" y="0"/>
            <a:chExt cx="5770" cy="4176"/>
          </a:xfrm>
        </p:grpSpPr>
        <p:grpSp>
          <p:nvGrpSpPr>
            <p:cNvPr id="1318915" name="Group 3"/>
            <p:cNvGrpSpPr>
              <a:grpSpLocks/>
            </p:cNvGrpSpPr>
            <p:nvPr/>
          </p:nvGrpSpPr>
          <p:grpSpPr bwMode="auto">
            <a:xfrm>
              <a:off x="192" y="960"/>
              <a:ext cx="5376" cy="3216"/>
              <a:chOff x="192" y="960"/>
              <a:chExt cx="5376" cy="3216"/>
            </a:xfrm>
          </p:grpSpPr>
          <p:sp>
            <p:nvSpPr>
              <p:cNvPr id="1318916"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17" name="Rectangle 5"/>
              <p:cNvSpPr>
                <a:spLocks noChangeAspect="1" noChangeArrowheads="1"/>
              </p:cNvSpPr>
              <p:nvPr/>
            </p:nvSpPr>
            <p:spPr bwMode="auto">
              <a:xfrm>
                <a:off x="635" y="1032"/>
                <a:ext cx="37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Hertzsprung–Russell Diagram</a:t>
                </a:r>
              </a:p>
            </p:txBody>
          </p:sp>
        </p:grpSp>
        <p:grpSp>
          <p:nvGrpSpPr>
            <p:cNvPr id="1318918" name="Group 6"/>
            <p:cNvGrpSpPr>
              <a:grpSpLocks/>
            </p:cNvGrpSpPr>
            <p:nvPr/>
          </p:nvGrpSpPr>
          <p:grpSpPr bwMode="auto">
            <a:xfrm>
              <a:off x="-10" y="0"/>
              <a:ext cx="5770" cy="901"/>
              <a:chOff x="-10" y="0"/>
              <a:chExt cx="5770" cy="901"/>
            </a:xfrm>
          </p:grpSpPr>
          <p:sp>
            <p:nvSpPr>
              <p:cNvPr id="1318919"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18920" name="Group 8"/>
              <p:cNvGrpSpPr>
                <a:grpSpLocks/>
              </p:cNvGrpSpPr>
              <p:nvPr/>
            </p:nvGrpSpPr>
            <p:grpSpPr bwMode="auto">
              <a:xfrm>
                <a:off x="-10" y="0"/>
                <a:ext cx="5770" cy="86"/>
                <a:chOff x="-5" y="0"/>
                <a:chExt cx="5770" cy="86"/>
              </a:xfrm>
            </p:grpSpPr>
            <p:sp>
              <p:nvSpPr>
                <p:cNvPr id="1318921"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22"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8923" name="Group 11"/>
              <p:cNvGrpSpPr>
                <a:grpSpLocks/>
              </p:cNvGrpSpPr>
              <p:nvPr/>
            </p:nvGrpSpPr>
            <p:grpSpPr bwMode="auto">
              <a:xfrm>
                <a:off x="-5" y="768"/>
                <a:ext cx="5760" cy="133"/>
                <a:chOff x="1" y="768"/>
                <a:chExt cx="5760" cy="133"/>
              </a:xfrm>
            </p:grpSpPr>
            <p:sp>
              <p:nvSpPr>
                <p:cNvPr id="1318924"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25"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18926"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25.1 </a:t>
            </a:r>
            <a:r>
              <a:rPr lang="en-US" b="1">
                <a:cs typeface="Times New Roman" charset="0"/>
              </a:rPr>
              <a:t> Properties of Stars </a:t>
            </a:r>
            <a:endParaRPr lang="en-US" sz="4000" b="1">
              <a:cs typeface="Times New Roman" charset="0"/>
            </a:endParaRPr>
          </a:p>
        </p:txBody>
      </p:sp>
      <p:sp>
        <p:nvSpPr>
          <p:cNvPr id="1318927" name="Rectangle 15"/>
          <p:cNvSpPr>
            <a:spLocks noChangeArrowheads="1"/>
          </p:cNvSpPr>
          <p:nvPr/>
        </p:nvSpPr>
        <p:spPr bwMode="auto">
          <a:xfrm>
            <a:off x="1260475" y="2163763"/>
            <a:ext cx="75723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A Hertzsprung–Russell diagram shows the relationship between the absolute magnitude and temperature of stars.</a:t>
            </a:r>
          </a:p>
        </p:txBody>
      </p:sp>
      <p:sp>
        <p:nvSpPr>
          <p:cNvPr id="1318933" name="Rectangle 21"/>
          <p:cNvSpPr>
            <a:spLocks noChangeArrowheads="1"/>
          </p:cNvSpPr>
          <p:nvPr/>
        </p:nvSpPr>
        <p:spPr bwMode="auto">
          <a:xfrm>
            <a:off x="1260475" y="3509963"/>
            <a:ext cx="711517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A</a:t>
            </a:r>
            <a:r>
              <a:rPr lang="en-US" sz="2800">
                <a:latin typeface="Arial" charset="0"/>
                <a:cs typeface="Times New Roman" charset="0"/>
              </a:rPr>
              <a:t> main-sequence star</a:t>
            </a:r>
            <a:r>
              <a:rPr lang="en-US" sz="2800" b="0">
                <a:latin typeface="Arial" charset="0"/>
                <a:cs typeface="Times New Roman" charset="0"/>
              </a:rPr>
              <a:t> is a star that falls into the main sequence category on the H–R diagram. This category contains the majority of stars and runs diagonally from the upper left to the lower right on the H–R diagram.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62" name="Group 2"/>
          <p:cNvGrpSpPr>
            <a:grpSpLocks/>
          </p:cNvGrpSpPr>
          <p:nvPr/>
        </p:nvGrpSpPr>
        <p:grpSpPr bwMode="auto">
          <a:xfrm>
            <a:off x="0" y="0"/>
            <a:ext cx="9159875" cy="1430338"/>
            <a:chOff x="-5" y="0"/>
            <a:chExt cx="5770" cy="901"/>
          </a:xfrm>
        </p:grpSpPr>
        <p:sp>
          <p:nvSpPr>
            <p:cNvPr id="1320963"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20964" name="Group 4"/>
            <p:cNvGrpSpPr>
              <a:grpSpLocks/>
            </p:cNvGrpSpPr>
            <p:nvPr/>
          </p:nvGrpSpPr>
          <p:grpSpPr bwMode="auto">
            <a:xfrm>
              <a:off x="-5" y="0"/>
              <a:ext cx="5770" cy="86"/>
              <a:chOff x="-5" y="0"/>
              <a:chExt cx="5770" cy="86"/>
            </a:xfrm>
          </p:grpSpPr>
          <p:sp>
            <p:nvSpPr>
              <p:cNvPr id="1320965"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0966"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0967" name="Group 7"/>
            <p:cNvGrpSpPr>
              <a:grpSpLocks/>
            </p:cNvGrpSpPr>
            <p:nvPr/>
          </p:nvGrpSpPr>
          <p:grpSpPr bwMode="auto">
            <a:xfrm>
              <a:off x="0" y="768"/>
              <a:ext cx="5760" cy="133"/>
              <a:chOff x="1" y="768"/>
              <a:chExt cx="5760" cy="133"/>
            </a:xfrm>
          </p:grpSpPr>
          <p:sp>
            <p:nvSpPr>
              <p:cNvPr id="1320968"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0969"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20970" name="Rectangle 10"/>
          <p:cNvSpPr>
            <a:spLocks noChangeArrowheads="1"/>
          </p:cNvSpPr>
          <p:nvPr>
            <p:ph type="title"/>
          </p:nvPr>
        </p:nvSpPr>
        <p:spPr bwMode="auto">
          <a:xfrm>
            <a:off x="0" y="2317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Hertzsprung–Russell Diagram</a:t>
            </a:r>
            <a:endParaRPr lang="en-US" sz="3200" b="1">
              <a:solidFill>
                <a:srgbClr val="008000"/>
              </a:solidFill>
              <a:cs typeface="Times New Roman" charset="0"/>
            </a:endParaRPr>
          </a:p>
        </p:txBody>
      </p:sp>
      <p:grpSp>
        <p:nvGrpSpPr>
          <p:cNvPr id="1320973" name="Group 13"/>
          <p:cNvGrpSpPr>
            <a:grpSpLocks/>
          </p:cNvGrpSpPr>
          <p:nvPr/>
        </p:nvGrpSpPr>
        <p:grpSpPr bwMode="auto">
          <a:xfrm>
            <a:off x="1466850" y="1543050"/>
            <a:ext cx="6210300" cy="5092700"/>
            <a:chOff x="924" y="972"/>
            <a:chExt cx="3912" cy="3208"/>
          </a:xfrm>
        </p:grpSpPr>
        <p:sp>
          <p:nvSpPr>
            <p:cNvPr id="1320971" name="AutoShape 11"/>
            <p:cNvSpPr>
              <a:spLocks noChangeAspect="1" noChangeArrowheads="1"/>
            </p:cNvSpPr>
            <p:nvPr/>
          </p:nvSpPr>
          <p:spPr bwMode="auto">
            <a:xfrm>
              <a:off x="924" y="972"/>
              <a:ext cx="3912" cy="3208"/>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2097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 y="1172"/>
              <a:ext cx="3249" cy="280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9938" name="Group 2"/>
          <p:cNvGrpSpPr>
            <a:grpSpLocks/>
          </p:cNvGrpSpPr>
          <p:nvPr/>
        </p:nvGrpSpPr>
        <p:grpSpPr bwMode="auto">
          <a:xfrm>
            <a:off x="-4763" y="0"/>
            <a:ext cx="9159876" cy="6629400"/>
            <a:chOff x="-10" y="0"/>
            <a:chExt cx="5770" cy="4176"/>
          </a:xfrm>
        </p:grpSpPr>
        <p:grpSp>
          <p:nvGrpSpPr>
            <p:cNvPr id="1319939" name="Group 3"/>
            <p:cNvGrpSpPr>
              <a:grpSpLocks/>
            </p:cNvGrpSpPr>
            <p:nvPr/>
          </p:nvGrpSpPr>
          <p:grpSpPr bwMode="auto">
            <a:xfrm>
              <a:off x="192" y="960"/>
              <a:ext cx="5376" cy="3216"/>
              <a:chOff x="192" y="960"/>
              <a:chExt cx="5376" cy="3216"/>
            </a:xfrm>
          </p:grpSpPr>
          <p:sp>
            <p:nvSpPr>
              <p:cNvPr id="1319940"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9941" name="Rectangle 5"/>
              <p:cNvSpPr>
                <a:spLocks noChangeAspect="1" noChangeArrowheads="1"/>
              </p:cNvSpPr>
              <p:nvPr/>
            </p:nvSpPr>
            <p:spPr bwMode="auto">
              <a:xfrm>
                <a:off x="635" y="1032"/>
                <a:ext cx="37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Hertzsprung–Russell Diagram</a:t>
                </a:r>
              </a:p>
            </p:txBody>
          </p:sp>
        </p:grpSp>
        <p:grpSp>
          <p:nvGrpSpPr>
            <p:cNvPr id="1319942" name="Group 6"/>
            <p:cNvGrpSpPr>
              <a:grpSpLocks/>
            </p:cNvGrpSpPr>
            <p:nvPr/>
          </p:nvGrpSpPr>
          <p:grpSpPr bwMode="auto">
            <a:xfrm>
              <a:off x="-10" y="0"/>
              <a:ext cx="5770" cy="901"/>
              <a:chOff x="-10" y="0"/>
              <a:chExt cx="5770" cy="901"/>
            </a:xfrm>
          </p:grpSpPr>
          <p:sp>
            <p:nvSpPr>
              <p:cNvPr id="1319943"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19944" name="Group 8"/>
              <p:cNvGrpSpPr>
                <a:grpSpLocks/>
              </p:cNvGrpSpPr>
              <p:nvPr/>
            </p:nvGrpSpPr>
            <p:grpSpPr bwMode="auto">
              <a:xfrm>
                <a:off x="-10" y="0"/>
                <a:ext cx="5770" cy="86"/>
                <a:chOff x="-5" y="0"/>
                <a:chExt cx="5770" cy="86"/>
              </a:xfrm>
            </p:grpSpPr>
            <p:sp>
              <p:nvSpPr>
                <p:cNvPr id="1319945"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9946"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9947" name="Group 11"/>
              <p:cNvGrpSpPr>
                <a:grpSpLocks/>
              </p:cNvGrpSpPr>
              <p:nvPr/>
            </p:nvGrpSpPr>
            <p:grpSpPr bwMode="auto">
              <a:xfrm>
                <a:off x="-5" y="768"/>
                <a:ext cx="5760" cy="133"/>
                <a:chOff x="1" y="768"/>
                <a:chExt cx="5760" cy="133"/>
              </a:xfrm>
            </p:grpSpPr>
            <p:sp>
              <p:nvSpPr>
                <p:cNvPr id="1319948"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9949"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19950"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25.1 </a:t>
            </a:r>
            <a:r>
              <a:rPr lang="en-US" b="1">
                <a:cs typeface="Times New Roman" charset="0"/>
              </a:rPr>
              <a:t> Properties of Stars</a:t>
            </a:r>
            <a:endParaRPr lang="en-US" sz="4200" b="1">
              <a:cs typeface="Times New Roman" charset="0"/>
            </a:endParaRPr>
          </a:p>
        </p:txBody>
      </p:sp>
      <p:sp>
        <p:nvSpPr>
          <p:cNvPr id="1319951" name="Rectangle 15"/>
          <p:cNvSpPr>
            <a:spLocks noChangeArrowheads="1"/>
          </p:cNvSpPr>
          <p:nvPr/>
        </p:nvSpPr>
        <p:spPr bwMode="auto">
          <a:xfrm>
            <a:off x="1260475" y="2163763"/>
            <a:ext cx="75850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A</a:t>
            </a:r>
            <a:r>
              <a:rPr lang="en-US" sz="2800">
                <a:latin typeface="Arial" charset="0"/>
                <a:cs typeface="Times New Roman" charset="0"/>
              </a:rPr>
              <a:t> red giant</a:t>
            </a:r>
            <a:r>
              <a:rPr lang="en-US" sz="2800" b="0">
                <a:latin typeface="Arial" charset="0"/>
                <a:cs typeface="Times New Roman" charset="0"/>
              </a:rPr>
              <a:t> is a large, cool star of high luminosity; it occupies the upper-right portion of the H–R diagram.</a:t>
            </a:r>
          </a:p>
        </p:txBody>
      </p:sp>
      <p:sp>
        <p:nvSpPr>
          <p:cNvPr id="1319955" name="Rectangle 19"/>
          <p:cNvSpPr>
            <a:spLocks noChangeArrowheads="1"/>
          </p:cNvSpPr>
          <p:nvPr/>
        </p:nvSpPr>
        <p:spPr bwMode="auto">
          <a:xfrm>
            <a:off x="1260475" y="3509963"/>
            <a:ext cx="74834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A</a:t>
            </a:r>
            <a:r>
              <a:rPr lang="en-US" sz="2800">
                <a:latin typeface="Arial" charset="0"/>
                <a:cs typeface="Times New Roman" charset="0"/>
              </a:rPr>
              <a:t> supergiant</a:t>
            </a:r>
            <a:r>
              <a:rPr lang="en-US" sz="2800" b="0">
                <a:latin typeface="Arial" charset="0"/>
                <a:cs typeface="Times New Roman" charset="0"/>
              </a:rPr>
              <a:t> is a very large, very bright red giant star.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3010" name="Group 2"/>
          <p:cNvGrpSpPr>
            <a:grpSpLocks/>
          </p:cNvGrpSpPr>
          <p:nvPr/>
        </p:nvGrpSpPr>
        <p:grpSpPr bwMode="auto">
          <a:xfrm>
            <a:off x="-4763" y="0"/>
            <a:ext cx="9159876" cy="6629400"/>
            <a:chOff x="-10" y="0"/>
            <a:chExt cx="5770" cy="4176"/>
          </a:xfrm>
        </p:grpSpPr>
        <p:grpSp>
          <p:nvGrpSpPr>
            <p:cNvPr id="1323011" name="Group 3"/>
            <p:cNvGrpSpPr>
              <a:grpSpLocks/>
            </p:cNvGrpSpPr>
            <p:nvPr/>
          </p:nvGrpSpPr>
          <p:grpSpPr bwMode="auto">
            <a:xfrm>
              <a:off x="192" y="960"/>
              <a:ext cx="5376" cy="3216"/>
              <a:chOff x="192" y="960"/>
              <a:chExt cx="5376" cy="3216"/>
            </a:xfrm>
          </p:grpSpPr>
          <p:sp>
            <p:nvSpPr>
              <p:cNvPr id="1323012"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3013" name="Rectangle 5"/>
              <p:cNvSpPr>
                <a:spLocks noChangeAspect="1" noChangeArrowheads="1"/>
              </p:cNvSpPr>
              <p:nvPr/>
            </p:nvSpPr>
            <p:spPr bwMode="auto">
              <a:xfrm>
                <a:off x="635" y="1032"/>
                <a:ext cx="37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Hertzsprung–Russell Diagram</a:t>
                </a:r>
              </a:p>
            </p:txBody>
          </p:sp>
        </p:grpSp>
        <p:grpSp>
          <p:nvGrpSpPr>
            <p:cNvPr id="1323014" name="Group 6"/>
            <p:cNvGrpSpPr>
              <a:grpSpLocks/>
            </p:cNvGrpSpPr>
            <p:nvPr/>
          </p:nvGrpSpPr>
          <p:grpSpPr bwMode="auto">
            <a:xfrm>
              <a:off x="-10" y="0"/>
              <a:ext cx="5770" cy="901"/>
              <a:chOff x="-10" y="0"/>
              <a:chExt cx="5770" cy="901"/>
            </a:xfrm>
          </p:grpSpPr>
          <p:sp>
            <p:nvSpPr>
              <p:cNvPr id="1323015"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23016" name="Group 8"/>
              <p:cNvGrpSpPr>
                <a:grpSpLocks/>
              </p:cNvGrpSpPr>
              <p:nvPr/>
            </p:nvGrpSpPr>
            <p:grpSpPr bwMode="auto">
              <a:xfrm>
                <a:off x="-10" y="0"/>
                <a:ext cx="5770" cy="86"/>
                <a:chOff x="-5" y="0"/>
                <a:chExt cx="5770" cy="86"/>
              </a:xfrm>
            </p:grpSpPr>
            <p:sp>
              <p:nvSpPr>
                <p:cNvPr id="1323017"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3018"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3019" name="Group 11"/>
              <p:cNvGrpSpPr>
                <a:grpSpLocks/>
              </p:cNvGrpSpPr>
              <p:nvPr/>
            </p:nvGrpSpPr>
            <p:grpSpPr bwMode="auto">
              <a:xfrm>
                <a:off x="-5" y="768"/>
                <a:ext cx="5760" cy="133"/>
                <a:chOff x="1" y="768"/>
                <a:chExt cx="5760" cy="133"/>
              </a:xfrm>
            </p:grpSpPr>
            <p:sp>
              <p:nvSpPr>
                <p:cNvPr id="1323020"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3021"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23022"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25.1</a:t>
            </a:r>
            <a:r>
              <a:rPr lang="en-US" b="1">
                <a:cs typeface="Times New Roman" charset="0"/>
              </a:rPr>
              <a:t>  Properties of Stars</a:t>
            </a:r>
            <a:endParaRPr lang="en-US" sz="4200" b="1">
              <a:cs typeface="Times New Roman" charset="0"/>
            </a:endParaRPr>
          </a:p>
        </p:txBody>
      </p:sp>
      <p:sp>
        <p:nvSpPr>
          <p:cNvPr id="1323023" name="Rectangle 15"/>
          <p:cNvSpPr>
            <a:spLocks noChangeArrowheads="1"/>
          </p:cNvSpPr>
          <p:nvPr/>
        </p:nvSpPr>
        <p:spPr bwMode="auto">
          <a:xfrm>
            <a:off x="1260475" y="21637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Variable Stars</a:t>
            </a:r>
          </a:p>
        </p:txBody>
      </p:sp>
      <p:sp>
        <p:nvSpPr>
          <p:cNvPr id="1323024" name="Rectangle 16"/>
          <p:cNvSpPr>
            <a:spLocks noChangeArrowheads="1"/>
          </p:cNvSpPr>
          <p:nvPr/>
        </p:nvSpPr>
        <p:spPr bwMode="auto">
          <a:xfrm>
            <a:off x="1736725" y="2643188"/>
            <a:ext cx="7458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A</a:t>
            </a:r>
            <a:r>
              <a:rPr lang="en-US">
                <a:latin typeface="Arial" charset="0"/>
                <a:cs typeface="Times New Roman" charset="0"/>
              </a:rPr>
              <a:t> Cepheid variable </a:t>
            </a:r>
            <a:r>
              <a:rPr lang="en-US" b="0">
                <a:latin typeface="Arial" charset="0"/>
                <a:cs typeface="Times New Roman" charset="0"/>
              </a:rPr>
              <a:t>is a star whose brightness varies periodically because it expands and contracts; it is a type of pulsating star.</a:t>
            </a:r>
          </a:p>
        </p:txBody>
      </p:sp>
      <p:sp>
        <p:nvSpPr>
          <p:cNvPr id="1323025" name="Rectangle 17"/>
          <p:cNvSpPr>
            <a:spLocks noChangeArrowheads="1"/>
          </p:cNvSpPr>
          <p:nvPr/>
        </p:nvSpPr>
        <p:spPr bwMode="auto">
          <a:xfrm>
            <a:off x="1736725" y="3814763"/>
            <a:ext cx="7635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A</a:t>
            </a:r>
            <a:r>
              <a:rPr lang="en-US">
                <a:latin typeface="Arial" charset="0"/>
                <a:cs typeface="Times New Roman" charset="0"/>
              </a:rPr>
              <a:t> nova </a:t>
            </a:r>
            <a:r>
              <a:rPr lang="en-US" b="0">
                <a:latin typeface="Arial" charset="0"/>
                <a:cs typeface="Times New Roman" charset="0"/>
              </a:rPr>
              <a:t>is a star that explosively increases in brightness.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5058" name="Group 2"/>
          <p:cNvGrpSpPr>
            <a:grpSpLocks/>
          </p:cNvGrpSpPr>
          <p:nvPr/>
        </p:nvGrpSpPr>
        <p:grpSpPr bwMode="auto">
          <a:xfrm>
            <a:off x="0" y="0"/>
            <a:ext cx="9159875" cy="1430338"/>
            <a:chOff x="-5" y="0"/>
            <a:chExt cx="5770" cy="901"/>
          </a:xfrm>
        </p:grpSpPr>
        <p:sp>
          <p:nvSpPr>
            <p:cNvPr id="1325059"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25060" name="Group 4"/>
            <p:cNvGrpSpPr>
              <a:grpSpLocks/>
            </p:cNvGrpSpPr>
            <p:nvPr/>
          </p:nvGrpSpPr>
          <p:grpSpPr bwMode="auto">
            <a:xfrm>
              <a:off x="-5" y="0"/>
              <a:ext cx="5770" cy="86"/>
              <a:chOff x="-5" y="0"/>
              <a:chExt cx="5770" cy="86"/>
            </a:xfrm>
          </p:grpSpPr>
          <p:sp>
            <p:nvSpPr>
              <p:cNvPr id="1325061"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5062"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5063" name="Group 7"/>
            <p:cNvGrpSpPr>
              <a:grpSpLocks/>
            </p:cNvGrpSpPr>
            <p:nvPr/>
          </p:nvGrpSpPr>
          <p:grpSpPr bwMode="auto">
            <a:xfrm>
              <a:off x="0" y="768"/>
              <a:ext cx="5760" cy="133"/>
              <a:chOff x="1" y="768"/>
              <a:chExt cx="5760" cy="133"/>
            </a:xfrm>
          </p:grpSpPr>
          <p:sp>
            <p:nvSpPr>
              <p:cNvPr id="1325064"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5065"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25066" name="Rectangle 10"/>
          <p:cNvSpPr>
            <a:spLocks noChangeArrowheads="1"/>
          </p:cNvSpPr>
          <p:nvPr>
            <p:ph type="title"/>
          </p:nvPr>
        </p:nvSpPr>
        <p:spPr bwMode="auto">
          <a:xfrm>
            <a:off x="0" y="31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sz="3600" b="1">
                <a:cs typeface="Times New Roman" charset="0"/>
              </a:rPr>
              <a:t>Images of a Nova Taken </a:t>
            </a:r>
            <a:br>
              <a:rPr lang="en-US" sz="3600" b="1">
                <a:cs typeface="Times New Roman" charset="0"/>
              </a:rPr>
            </a:br>
            <a:r>
              <a:rPr lang="en-US" sz="3600" b="1">
                <a:cs typeface="Times New Roman" charset="0"/>
              </a:rPr>
              <a:t>Two Months Apart</a:t>
            </a:r>
            <a:endParaRPr lang="en-US" sz="3200" b="1">
              <a:solidFill>
                <a:srgbClr val="008000"/>
              </a:solidFill>
              <a:cs typeface="Times New Roman" charset="0"/>
            </a:endParaRPr>
          </a:p>
        </p:txBody>
      </p:sp>
      <p:grpSp>
        <p:nvGrpSpPr>
          <p:cNvPr id="1325071" name="Group 15"/>
          <p:cNvGrpSpPr>
            <a:grpSpLocks/>
          </p:cNvGrpSpPr>
          <p:nvPr/>
        </p:nvGrpSpPr>
        <p:grpSpPr bwMode="auto">
          <a:xfrm>
            <a:off x="438150" y="1784350"/>
            <a:ext cx="8267700" cy="4508500"/>
            <a:chOff x="276" y="1372"/>
            <a:chExt cx="5208" cy="2840"/>
          </a:xfrm>
        </p:grpSpPr>
        <p:sp>
          <p:nvSpPr>
            <p:cNvPr id="1325067" name="AutoShape 11"/>
            <p:cNvSpPr>
              <a:spLocks noChangeAspect="1" noChangeArrowheads="1"/>
            </p:cNvSpPr>
            <p:nvPr/>
          </p:nvSpPr>
          <p:spPr bwMode="auto">
            <a:xfrm>
              <a:off x="276" y="1372"/>
              <a:ext cx="5208" cy="2840"/>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grpSp>
          <p:nvGrpSpPr>
            <p:cNvPr id="1325070" name="Group 14"/>
            <p:cNvGrpSpPr>
              <a:grpSpLocks/>
            </p:cNvGrpSpPr>
            <p:nvPr/>
          </p:nvGrpSpPr>
          <p:grpSpPr bwMode="auto">
            <a:xfrm>
              <a:off x="501" y="1748"/>
              <a:ext cx="4758" cy="2088"/>
              <a:chOff x="100" y="1806"/>
              <a:chExt cx="4758" cy="2088"/>
            </a:xfrm>
          </p:grpSpPr>
          <p:pic>
            <p:nvPicPr>
              <p:cNvPr id="132506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 y="1817"/>
                <a:ext cx="2410" cy="2071"/>
              </a:xfrm>
              <a:prstGeom prst="rect">
                <a:avLst/>
              </a:prstGeom>
              <a:noFill/>
              <a:extLst>
                <a:ext uri="{909E8E84-426E-40DD-AFC4-6F175D3DCCD1}">
                  <a14:hiddenFill xmlns:a14="http://schemas.microsoft.com/office/drawing/2010/main">
                    <a:solidFill>
                      <a:srgbClr val="FFFFFF"/>
                    </a:solidFill>
                  </a14:hiddenFill>
                </a:ext>
              </a:extLst>
            </p:spPr>
          </p:pic>
          <p:pic>
            <p:nvPicPr>
              <p:cNvPr id="132506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 y="1806"/>
                <a:ext cx="2368" cy="2088"/>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4034" name="Group 2"/>
          <p:cNvGrpSpPr>
            <a:grpSpLocks/>
          </p:cNvGrpSpPr>
          <p:nvPr/>
        </p:nvGrpSpPr>
        <p:grpSpPr bwMode="auto">
          <a:xfrm>
            <a:off x="-4763" y="0"/>
            <a:ext cx="9159876" cy="6629400"/>
            <a:chOff x="-10" y="0"/>
            <a:chExt cx="5770" cy="4176"/>
          </a:xfrm>
        </p:grpSpPr>
        <p:grpSp>
          <p:nvGrpSpPr>
            <p:cNvPr id="1324035" name="Group 3"/>
            <p:cNvGrpSpPr>
              <a:grpSpLocks/>
            </p:cNvGrpSpPr>
            <p:nvPr/>
          </p:nvGrpSpPr>
          <p:grpSpPr bwMode="auto">
            <a:xfrm>
              <a:off x="192" y="960"/>
              <a:ext cx="5376" cy="3216"/>
              <a:chOff x="192" y="960"/>
              <a:chExt cx="5376" cy="3216"/>
            </a:xfrm>
          </p:grpSpPr>
          <p:sp>
            <p:nvSpPr>
              <p:cNvPr id="1324036"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4037" name="Rectangle 5"/>
              <p:cNvSpPr>
                <a:spLocks noChangeAspect="1" noChangeArrowheads="1"/>
              </p:cNvSpPr>
              <p:nvPr/>
            </p:nvSpPr>
            <p:spPr bwMode="auto">
              <a:xfrm>
                <a:off x="635" y="1032"/>
                <a:ext cx="37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Hertzsprung–Russell Diagram</a:t>
                </a:r>
              </a:p>
            </p:txBody>
          </p:sp>
        </p:grpSp>
        <p:grpSp>
          <p:nvGrpSpPr>
            <p:cNvPr id="1324038" name="Group 6"/>
            <p:cNvGrpSpPr>
              <a:grpSpLocks/>
            </p:cNvGrpSpPr>
            <p:nvPr/>
          </p:nvGrpSpPr>
          <p:grpSpPr bwMode="auto">
            <a:xfrm>
              <a:off x="-10" y="0"/>
              <a:ext cx="5770" cy="901"/>
              <a:chOff x="-10" y="0"/>
              <a:chExt cx="5770" cy="901"/>
            </a:xfrm>
          </p:grpSpPr>
          <p:sp>
            <p:nvSpPr>
              <p:cNvPr id="1324039"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24040" name="Group 8"/>
              <p:cNvGrpSpPr>
                <a:grpSpLocks/>
              </p:cNvGrpSpPr>
              <p:nvPr/>
            </p:nvGrpSpPr>
            <p:grpSpPr bwMode="auto">
              <a:xfrm>
                <a:off x="-10" y="0"/>
                <a:ext cx="5770" cy="86"/>
                <a:chOff x="-5" y="0"/>
                <a:chExt cx="5770" cy="86"/>
              </a:xfrm>
            </p:grpSpPr>
            <p:sp>
              <p:nvSpPr>
                <p:cNvPr id="1324041"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4042"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4043" name="Group 11"/>
              <p:cNvGrpSpPr>
                <a:grpSpLocks/>
              </p:cNvGrpSpPr>
              <p:nvPr/>
            </p:nvGrpSpPr>
            <p:grpSpPr bwMode="auto">
              <a:xfrm>
                <a:off x="-5" y="768"/>
                <a:ext cx="5760" cy="133"/>
                <a:chOff x="1" y="768"/>
                <a:chExt cx="5760" cy="133"/>
              </a:xfrm>
            </p:grpSpPr>
            <p:sp>
              <p:nvSpPr>
                <p:cNvPr id="1324044"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4045"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24046"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25.1 </a:t>
            </a:r>
            <a:r>
              <a:rPr lang="en-US" b="1">
                <a:cs typeface="Times New Roman" charset="0"/>
              </a:rPr>
              <a:t> Properties of Stars</a:t>
            </a:r>
            <a:endParaRPr lang="en-US" sz="4200" b="1">
              <a:cs typeface="Times New Roman" charset="0"/>
            </a:endParaRPr>
          </a:p>
        </p:txBody>
      </p:sp>
      <p:sp>
        <p:nvSpPr>
          <p:cNvPr id="1324047" name="Rectangle 15"/>
          <p:cNvSpPr>
            <a:spLocks noChangeArrowheads="1"/>
          </p:cNvSpPr>
          <p:nvPr/>
        </p:nvSpPr>
        <p:spPr bwMode="auto">
          <a:xfrm>
            <a:off x="1260475" y="21637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Interstellar Matter</a:t>
            </a:r>
          </a:p>
        </p:txBody>
      </p:sp>
      <p:sp>
        <p:nvSpPr>
          <p:cNvPr id="1324048" name="Rectangle 16"/>
          <p:cNvSpPr>
            <a:spLocks noChangeArrowheads="1"/>
          </p:cNvSpPr>
          <p:nvPr/>
        </p:nvSpPr>
        <p:spPr bwMode="auto">
          <a:xfrm>
            <a:off x="1736725" y="2644775"/>
            <a:ext cx="710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A</a:t>
            </a:r>
            <a:r>
              <a:rPr lang="en-US">
                <a:latin typeface="Arial" charset="0"/>
                <a:cs typeface="Times New Roman" charset="0"/>
              </a:rPr>
              <a:t> nebula</a:t>
            </a:r>
            <a:r>
              <a:rPr lang="en-US" b="0">
                <a:latin typeface="Arial" charset="0"/>
                <a:cs typeface="Times New Roman" charset="0"/>
              </a:rPr>
              <a:t> is a cloud of gas and/or dust in space.</a:t>
            </a:r>
          </a:p>
        </p:txBody>
      </p:sp>
      <p:sp>
        <p:nvSpPr>
          <p:cNvPr id="1324050" name="Rectangle 18"/>
          <p:cNvSpPr>
            <a:spLocks noChangeArrowheads="1"/>
          </p:cNvSpPr>
          <p:nvPr/>
        </p:nvSpPr>
        <p:spPr bwMode="auto">
          <a:xfrm>
            <a:off x="1736725" y="3076575"/>
            <a:ext cx="714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There are </a:t>
            </a:r>
            <a:r>
              <a:rPr lang="en-US" b="0">
                <a:latin typeface="Arial" charset="0"/>
                <a:cs typeface="Times New Roman" charset="0"/>
              </a:rPr>
              <a:t>two major types of nebulae:</a:t>
            </a:r>
            <a:endParaRPr lang="en-US" sz="2800" b="0">
              <a:latin typeface="Arial" charset="0"/>
              <a:cs typeface="Times New Roman" charset="0"/>
            </a:endParaRPr>
          </a:p>
        </p:txBody>
      </p:sp>
      <p:sp>
        <p:nvSpPr>
          <p:cNvPr id="1324051" name="Rectangle 19"/>
          <p:cNvSpPr>
            <a:spLocks noChangeArrowheads="1"/>
          </p:cNvSpPr>
          <p:nvPr/>
        </p:nvSpPr>
        <p:spPr bwMode="auto">
          <a:xfrm>
            <a:off x="1992313" y="3508375"/>
            <a:ext cx="7204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1. </a:t>
            </a:r>
            <a:r>
              <a:rPr lang="en-US" b="0">
                <a:solidFill>
                  <a:schemeClr val="tx2"/>
                </a:solidFill>
                <a:latin typeface="Arial" charset="0"/>
                <a:cs typeface="Times New Roman" charset="0"/>
              </a:rPr>
              <a:t>Bright nebula </a:t>
            </a:r>
          </a:p>
        </p:txBody>
      </p:sp>
      <p:sp>
        <p:nvSpPr>
          <p:cNvPr id="1324053" name="Rectangle 21"/>
          <p:cNvSpPr>
            <a:spLocks noChangeArrowheads="1"/>
          </p:cNvSpPr>
          <p:nvPr/>
        </p:nvSpPr>
        <p:spPr bwMode="auto">
          <a:xfrm>
            <a:off x="1992313" y="4725988"/>
            <a:ext cx="7204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2. </a:t>
            </a:r>
            <a:r>
              <a:rPr lang="en-US" b="0">
                <a:solidFill>
                  <a:schemeClr val="tx2"/>
                </a:solidFill>
                <a:latin typeface="Arial" charset="0"/>
                <a:cs typeface="Times New Roman" charset="0"/>
              </a:rPr>
              <a:t>Dark nebula </a:t>
            </a:r>
          </a:p>
        </p:txBody>
      </p:sp>
      <p:sp>
        <p:nvSpPr>
          <p:cNvPr id="1324054" name="Rectangle 22"/>
          <p:cNvSpPr>
            <a:spLocks noChangeArrowheads="1"/>
          </p:cNvSpPr>
          <p:nvPr/>
        </p:nvSpPr>
        <p:spPr bwMode="auto">
          <a:xfrm>
            <a:off x="2376488" y="3927475"/>
            <a:ext cx="68357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sz="2200" b="0">
                <a:latin typeface="Arial" charset="0"/>
                <a:sym typeface="Wingdings" charset="2"/>
              </a:rPr>
              <a:t>-  </a:t>
            </a:r>
            <a:r>
              <a:rPr lang="en-US" sz="2200" b="0">
                <a:solidFill>
                  <a:schemeClr val="tx2"/>
                </a:solidFill>
                <a:latin typeface="Arial" charset="0"/>
                <a:cs typeface="Times New Roman" charset="0"/>
              </a:rPr>
              <a:t>Emission nebula </a:t>
            </a:r>
          </a:p>
        </p:txBody>
      </p:sp>
      <p:sp>
        <p:nvSpPr>
          <p:cNvPr id="1324055" name="Rectangle 23"/>
          <p:cNvSpPr>
            <a:spLocks noChangeArrowheads="1"/>
          </p:cNvSpPr>
          <p:nvPr/>
        </p:nvSpPr>
        <p:spPr bwMode="auto">
          <a:xfrm>
            <a:off x="2376488" y="4321175"/>
            <a:ext cx="68357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sz="2200" b="0">
                <a:latin typeface="Arial" charset="0"/>
                <a:sym typeface="Wingdings" charset="2"/>
              </a:rPr>
              <a:t>-  </a:t>
            </a:r>
            <a:r>
              <a:rPr lang="en-US" sz="2200" b="0">
                <a:solidFill>
                  <a:schemeClr val="tx2"/>
                </a:solidFill>
                <a:latin typeface="Arial" charset="0"/>
                <a:cs typeface="Times New Roman" charset="0"/>
              </a:rPr>
              <a:t>Reflection nebula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7106" name="Group 2"/>
          <p:cNvGrpSpPr>
            <a:grpSpLocks/>
          </p:cNvGrpSpPr>
          <p:nvPr/>
        </p:nvGrpSpPr>
        <p:grpSpPr bwMode="auto">
          <a:xfrm>
            <a:off x="0" y="0"/>
            <a:ext cx="9159875" cy="1430338"/>
            <a:chOff x="-5" y="0"/>
            <a:chExt cx="5770" cy="901"/>
          </a:xfrm>
        </p:grpSpPr>
        <p:sp>
          <p:nvSpPr>
            <p:cNvPr id="1327107"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27108" name="Group 4"/>
            <p:cNvGrpSpPr>
              <a:grpSpLocks/>
            </p:cNvGrpSpPr>
            <p:nvPr/>
          </p:nvGrpSpPr>
          <p:grpSpPr bwMode="auto">
            <a:xfrm>
              <a:off x="-5" y="0"/>
              <a:ext cx="5770" cy="86"/>
              <a:chOff x="-5" y="0"/>
              <a:chExt cx="5770" cy="86"/>
            </a:xfrm>
          </p:grpSpPr>
          <p:sp>
            <p:nvSpPr>
              <p:cNvPr id="1327109"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7110"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7111" name="Group 7"/>
            <p:cNvGrpSpPr>
              <a:grpSpLocks/>
            </p:cNvGrpSpPr>
            <p:nvPr/>
          </p:nvGrpSpPr>
          <p:grpSpPr bwMode="auto">
            <a:xfrm>
              <a:off x="0" y="768"/>
              <a:ext cx="5760" cy="133"/>
              <a:chOff x="1" y="768"/>
              <a:chExt cx="5760" cy="133"/>
            </a:xfrm>
          </p:grpSpPr>
          <p:sp>
            <p:nvSpPr>
              <p:cNvPr id="1327112"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7113"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27114" name="Rectangle 10"/>
          <p:cNvSpPr>
            <a:spLocks noChangeArrowheads="1"/>
          </p:cNvSpPr>
          <p:nvPr>
            <p:ph type="title"/>
          </p:nvPr>
        </p:nvSpPr>
        <p:spPr bwMode="auto">
          <a:xfrm>
            <a:off x="0" y="2317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Interstellar Matter</a:t>
            </a:r>
            <a:endParaRPr lang="en-US" sz="3200" b="1">
              <a:solidFill>
                <a:srgbClr val="008000"/>
              </a:solidFill>
              <a:cs typeface="Times New Roman" charset="0"/>
            </a:endParaRPr>
          </a:p>
        </p:txBody>
      </p:sp>
      <p:grpSp>
        <p:nvGrpSpPr>
          <p:cNvPr id="1327117" name="Group 13"/>
          <p:cNvGrpSpPr>
            <a:grpSpLocks/>
          </p:cNvGrpSpPr>
          <p:nvPr/>
        </p:nvGrpSpPr>
        <p:grpSpPr bwMode="auto">
          <a:xfrm>
            <a:off x="228600" y="1593850"/>
            <a:ext cx="8686800" cy="5092700"/>
            <a:chOff x="144" y="1004"/>
            <a:chExt cx="5472" cy="3208"/>
          </a:xfrm>
        </p:grpSpPr>
        <p:sp>
          <p:nvSpPr>
            <p:cNvPr id="1327115" name="AutoShape 11"/>
            <p:cNvSpPr>
              <a:spLocks noChangeAspect="1" noChangeArrowheads="1"/>
            </p:cNvSpPr>
            <p:nvPr/>
          </p:nvSpPr>
          <p:spPr bwMode="auto">
            <a:xfrm>
              <a:off x="144" y="1004"/>
              <a:ext cx="5472" cy="3208"/>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271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 y="1224"/>
              <a:ext cx="4793" cy="276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9154" name="Group 2"/>
          <p:cNvGrpSpPr>
            <a:grpSpLocks/>
          </p:cNvGrpSpPr>
          <p:nvPr/>
        </p:nvGrpSpPr>
        <p:grpSpPr bwMode="auto">
          <a:xfrm>
            <a:off x="-4763" y="0"/>
            <a:ext cx="9159876" cy="6629400"/>
            <a:chOff x="-10" y="0"/>
            <a:chExt cx="5770" cy="4176"/>
          </a:xfrm>
        </p:grpSpPr>
        <p:grpSp>
          <p:nvGrpSpPr>
            <p:cNvPr id="1329155" name="Group 3"/>
            <p:cNvGrpSpPr>
              <a:grpSpLocks/>
            </p:cNvGrpSpPr>
            <p:nvPr/>
          </p:nvGrpSpPr>
          <p:grpSpPr bwMode="auto">
            <a:xfrm>
              <a:off x="192" y="960"/>
              <a:ext cx="5376" cy="3216"/>
              <a:chOff x="192" y="960"/>
              <a:chExt cx="5376" cy="3216"/>
            </a:xfrm>
          </p:grpSpPr>
          <p:sp>
            <p:nvSpPr>
              <p:cNvPr id="1329156"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9157" name="Rectangle 5"/>
              <p:cNvSpPr>
                <a:spLocks noChangeAspect="1" noChangeArrowheads="1"/>
              </p:cNvSpPr>
              <p:nvPr/>
            </p:nvSpPr>
            <p:spPr bwMode="auto">
              <a:xfrm>
                <a:off x="635" y="1032"/>
                <a:ext cx="12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Star Birth</a:t>
                </a:r>
              </a:p>
            </p:txBody>
          </p:sp>
        </p:grpSp>
        <p:grpSp>
          <p:nvGrpSpPr>
            <p:cNvPr id="1329158" name="Group 6"/>
            <p:cNvGrpSpPr>
              <a:grpSpLocks/>
            </p:cNvGrpSpPr>
            <p:nvPr/>
          </p:nvGrpSpPr>
          <p:grpSpPr bwMode="auto">
            <a:xfrm>
              <a:off x="-10" y="0"/>
              <a:ext cx="5770" cy="901"/>
              <a:chOff x="-10" y="0"/>
              <a:chExt cx="5770" cy="901"/>
            </a:xfrm>
          </p:grpSpPr>
          <p:sp>
            <p:nvSpPr>
              <p:cNvPr id="1329159"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29160" name="Group 8"/>
              <p:cNvGrpSpPr>
                <a:grpSpLocks/>
              </p:cNvGrpSpPr>
              <p:nvPr/>
            </p:nvGrpSpPr>
            <p:grpSpPr bwMode="auto">
              <a:xfrm>
                <a:off x="-10" y="0"/>
                <a:ext cx="5770" cy="86"/>
                <a:chOff x="-5" y="0"/>
                <a:chExt cx="5770" cy="86"/>
              </a:xfrm>
            </p:grpSpPr>
            <p:sp>
              <p:nvSpPr>
                <p:cNvPr id="1329161"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9162"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9163" name="Group 11"/>
              <p:cNvGrpSpPr>
                <a:grpSpLocks/>
              </p:cNvGrpSpPr>
              <p:nvPr/>
            </p:nvGrpSpPr>
            <p:grpSpPr bwMode="auto">
              <a:xfrm>
                <a:off x="-5" y="768"/>
                <a:ext cx="5760" cy="133"/>
                <a:chOff x="1" y="768"/>
                <a:chExt cx="5760" cy="133"/>
              </a:xfrm>
            </p:grpSpPr>
            <p:sp>
              <p:nvSpPr>
                <p:cNvPr id="1329164"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9165"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29166"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25.2 </a:t>
            </a:r>
            <a:r>
              <a:rPr lang="en-US" b="1">
                <a:cs typeface="Times New Roman" charset="0"/>
              </a:rPr>
              <a:t> Stellar Evolution</a:t>
            </a:r>
            <a:endParaRPr lang="en-US" sz="4200" b="1">
              <a:cs typeface="Times New Roman" charset="0"/>
            </a:endParaRPr>
          </a:p>
        </p:txBody>
      </p:sp>
      <p:sp>
        <p:nvSpPr>
          <p:cNvPr id="1329167" name="Rectangle 15"/>
          <p:cNvSpPr>
            <a:spLocks noChangeArrowheads="1"/>
          </p:cNvSpPr>
          <p:nvPr/>
        </p:nvSpPr>
        <p:spPr bwMode="auto">
          <a:xfrm>
            <a:off x="1260475" y="21637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Protostar Stage</a:t>
            </a:r>
          </a:p>
        </p:txBody>
      </p:sp>
      <p:sp>
        <p:nvSpPr>
          <p:cNvPr id="1329168" name="Rectangle 16"/>
          <p:cNvSpPr>
            <a:spLocks noChangeArrowheads="1"/>
          </p:cNvSpPr>
          <p:nvPr/>
        </p:nvSpPr>
        <p:spPr bwMode="auto">
          <a:xfrm>
            <a:off x="1736725" y="2635250"/>
            <a:ext cx="7140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A</a:t>
            </a:r>
            <a:r>
              <a:rPr lang="en-US">
                <a:latin typeface="Arial" charset="0"/>
                <a:cs typeface="Times New Roman" charset="0"/>
              </a:rPr>
              <a:t> protostar </a:t>
            </a:r>
            <a:r>
              <a:rPr lang="en-US" b="0">
                <a:latin typeface="Arial" charset="0"/>
                <a:cs typeface="Times New Roman" charset="0"/>
              </a:rPr>
              <a:t>is a collapsing cloud of gas and dust destined to become a star—a developing star not yet hot enough to engage in nuclear fusion.</a:t>
            </a:r>
          </a:p>
        </p:txBody>
      </p:sp>
      <p:sp>
        <p:nvSpPr>
          <p:cNvPr id="1329169" name="Rectangle 17"/>
          <p:cNvSpPr>
            <a:spLocks noChangeArrowheads="1"/>
          </p:cNvSpPr>
          <p:nvPr/>
        </p:nvSpPr>
        <p:spPr bwMode="auto">
          <a:xfrm>
            <a:off x="1736725" y="4079875"/>
            <a:ext cx="7153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When the core of a protostar has reached about 10 million K, pressure within is so great that nuclear fusion of hydrogen begins, and a star is born.</a:t>
            </a:r>
            <a:endParaRPr lang="en-US" sz="2800" b="0">
              <a:latin typeface="Arial" charset="0"/>
              <a:cs typeface="Times New Roman"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0178" name="Group 2"/>
          <p:cNvGrpSpPr>
            <a:grpSpLocks/>
          </p:cNvGrpSpPr>
          <p:nvPr/>
        </p:nvGrpSpPr>
        <p:grpSpPr bwMode="auto">
          <a:xfrm>
            <a:off x="0" y="0"/>
            <a:ext cx="9159875" cy="1430338"/>
            <a:chOff x="-5" y="0"/>
            <a:chExt cx="5770" cy="901"/>
          </a:xfrm>
        </p:grpSpPr>
        <p:sp>
          <p:nvSpPr>
            <p:cNvPr id="1330179"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0180" name="Group 4"/>
            <p:cNvGrpSpPr>
              <a:grpSpLocks/>
            </p:cNvGrpSpPr>
            <p:nvPr/>
          </p:nvGrpSpPr>
          <p:grpSpPr bwMode="auto">
            <a:xfrm>
              <a:off x="-5" y="0"/>
              <a:ext cx="5770" cy="86"/>
              <a:chOff x="-5" y="0"/>
              <a:chExt cx="5770" cy="86"/>
            </a:xfrm>
          </p:grpSpPr>
          <p:sp>
            <p:nvSpPr>
              <p:cNvPr id="1330181"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0182"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0183" name="Group 7"/>
            <p:cNvGrpSpPr>
              <a:grpSpLocks/>
            </p:cNvGrpSpPr>
            <p:nvPr/>
          </p:nvGrpSpPr>
          <p:grpSpPr bwMode="auto">
            <a:xfrm>
              <a:off x="0" y="768"/>
              <a:ext cx="5760" cy="133"/>
              <a:chOff x="1" y="768"/>
              <a:chExt cx="5760" cy="133"/>
            </a:xfrm>
          </p:grpSpPr>
          <p:sp>
            <p:nvSpPr>
              <p:cNvPr id="1330184"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0185"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30186" name="Rectangle 10"/>
          <p:cNvSpPr>
            <a:spLocks noChangeArrowheads="1"/>
          </p:cNvSpPr>
          <p:nvPr>
            <p:ph type="title"/>
          </p:nvPr>
        </p:nvSpPr>
        <p:spPr bwMode="auto">
          <a:xfrm>
            <a:off x="0" y="2317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Nebula, Birthplace of Stars</a:t>
            </a:r>
            <a:endParaRPr lang="en-US" sz="3200" b="1">
              <a:solidFill>
                <a:srgbClr val="008000"/>
              </a:solidFill>
              <a:cs typeface="Times New Roman" charset="0"/>
            </a:endParaRPr>
          </a:p>
        </p:txBody>
      </p:sp>
      <p:grpSp>
        <p:nvGrpSpPr>
          <p:cNvPr id="1330189" name="Group 13"/>
          <p:cNvGrpSpPr>
            <a:grpSpLocks/>
          </p:cNvGrpSpPr>
          <p:nvPr/>
        </p:nvGrpSpPr>
        <p:grpSpPr bwMode="auto">
          <a:xfrm>
            <a:off x="488950" y="1593850"/>
            <a:ext cx="8166100" cy="5092700"/>
            <a:chOff x="308" y="1004"/>
            <a:chExt cx="5144" cy="3208"/>
          </a:xfrm>
        </p:grpSpPr>
        <p:sp>
          <p:nvSpPr>
            <p:cNvPr id="1330187" name="AutoShape 11"/>
            <p:cNvSpPr>
              <a:spLocks noChangeAspect="1" noChangeArrowheads="1"/>
            </p:cNvSpPr>
            <p:nvPr/>
          </p:nvSpPr>
          <p:spPr bwMode="auto">
            <a:xfrm>
              <a:off x="308" y="1004"/>
              <a:ext cx="5144" cy="3208"/>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3018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 y="1173"/>
              <a:ext cx="4455" cy="287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5" name="Rectangle 5"/>
          <p:cNvSpPr>
            <a:spLocks noChangeArrowheads="1"/>
          </p:cNvSpPr>
          <p:nvPr/>
        </p:nvSpPr>
        <p:spPr bwMode="auto">
          <a:xfrm>
            <a:off x="0" y="7938"/>
            <a:ext cx="9144000" cy="2209800"/>
          </a:xfrm>
          <a:prstGeom prst="rect">
            <a:avLst/>
          </a:prstGeom>
          <a:solidFill>
            <a:srgbClr val="D00C0C"/>
          </a:solidFill>
          <a:ln w="381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402" name="Rectangle 2"/>
          <p:cNvSpPr>
            <a:spLocks noChangeArrowheads="1"/>
          </p:cNvSpPr>
          <p:nvPr>
            <p:ph type="ctrTitle"/>
          </p:nvPr>
        </p:nvSpPr>
        <p:spPr bwMode="auto">
          <a:xfrm>
            <a:off x="228600" y="274638"/>
            <a:ext cx="1600200" cy="1676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a:t>Chapter</a:t>
            </a:r>
            <a:r>
              <a:rPr lang="en-US" sz="5400" b="1"/>
              <a:t> </a:t>
            </a:r>
            <a:br>
              <a:rPr lang="en-US" sz="5400" b="1"/>
            </a:br>
            <a:r>
              <a:rPr lang="en-US" sz="9600" b="1">
                <a:solidFill>
                  <a:srgbClr val="FFCC00"/>
                </a:solidFill>
                <a:effectLst>
                  <a:outerShdw blurRad="38100" dist="38100" dir="2700000" algn="tl">
                    <a:srgbClr val="000000"/>
                  </a:outerShdw>
                </a:effectLst>
              </a:rPr>
              <a:t>25</a:t>
            </a:r>
            <a:endParaRPr lang="en-US" sz="6600" b="1" i="1"/>
          </a:p>
        </p:txBody>
      </p:sp>
      <p:sp>
        <p:nvSpPr>
          <p:cNvPr id="230404" name="Rectangle 4"/>
          <p:cNvSpPr>
            <a:spLocks noChangeArrowheads="1"/>
          </p:cNvSpPr>
          <p:nvPr/>
        </p:nvSpPr>
        <p:spPr bwMode="auto">
          <a:xfrm>
            <a:off x="1905000" y="246063"/>
            <a:ext cx="7239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5400">
                <a:solidFill>
                  <a:srgbClr val="FFFFFF"/>
                </a:solidFill>
                <a:latin typeface="Arial" charset="0"/>
              </a:rPr>
              <a:t>Beyond Our </a:t>
            </a:r>
          </a:p>
          <a:p>
            <a:r>
              <a:rPr lang="en-US" sz="5400">
                <a:solidFill>
                  <a:srgbClr val="FFFFFF"/>
                </a:solidFill>
                <a:latin typeface="Arial" charset="0"/>
              </a:rPr>
              <a:t>Solar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226" name="Group 2"/>
          <p:cNvGrpSpPr>
            <a:grpSpLocks/>
          </p:cNvGrpSpPr>
          <p:nvPr/>
        </p:nvGrpSpPr>
        <p:grpSpPr bwMode="auto">
          <a:xfrm>
            <a:off x="0" y="0"/>
            <a:ext cx="9159875" cy="1430338"/>
            <a:chOff x="-5" y="0"/>
            <a:chExt cx="5770" cy="901"/>
          </a:xfrm>
        </p:grpSpPr>
        <p:sp>
          <p:nvSpPr>
            <p:cNvPr id="1332227"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2228" name="Group 4"/>
            <p:cNvGrpSpPr>
              <a:grpSpLocks/>
            </p:cNvGrpSpPr>
            <p:nvPr/>
          </p:nvGrpSpPr>
          <p:grpSpPr bwMode="auto">
            <a:xfrm>
              <a:off x="-5" y="0"/>
              <a:ext cx="5770" cy="86"/>
              <a:chOff x="-5" y="0"/>
              <a:chExt cx="5770" cy="86"/>
            </a:xfrm>
          </p:grpSpPr>
          <p:sp>
            <p:nvSpPr>
              <p:cNvPr id="1332229"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30"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2231" name="Group 7"/>
            <p:cNvGrpSpPr>
              <a:grpSpLocks/>
            </p:cNvGrpSpPr>
            <p:nvPr/>
          </p:nvGrpSpPr>
          <p:grpSpPr bwMode="auto">
            <a:xfrm>
              <a:off x="0" y="768"/>
              <a:ext cx="5760" cy="133"/>
              <a:chOff x="1" y="768"/>
              <a:chExt cx="5760" cy="133"/>
            </a:xfrm>
          </p:grpSpPr>
          <p:sp>
            <p:nvSpPr>
              <p:cNvPr id="1332232"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33"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32234" name="Rectangle 10"/>
          <p:cNvSpPr>
            <a:spLocks noChangeArrowheads="1"/>
          </p:cNvSpPr>
          <p:nvPr>
            <p:ph type="title"/>
          </p:nvPr>
        </p:nvSpPr>
        <p:spPr bwMode="auto">
          <a:xfrm>
            <a:off x="0" y="2444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Balanced Forces</a:t>
            </a:r>
            <a:endParaRPr lang="en-US" sz="3200" b="1">
              <a:solidFill>
                <a:srgbClr val="008000"/>
              </a:solidFill>
              <a:cs typeface="Times New Roman" charset="0"/>
            </a:endParaRPr>
          </a:p>
        </p:txBody>
      </p:sp>
      <p:grpSp>
        <p:nvGrpSpPr>
          <p:cNvPr id="1332237" name="Group 13"/>
          <p:cNvGrpSpPr>
            <a:grpSpLocks/>
          </p:cNvGrpSpPr>
          <p:nvPr/>
        </p:nvGrpSpPr>
        <p:grpSpPr bwMode="auto">
          <a:xfrm>
            <a:off x="1263650" y="1435100"/>
            <a:ext cx="6464300" cy="5264150"/>
            <a:chOff x="796" y="904"/>
            <a:chExt cx="4072" cy="3316"/>
          </a:xfrm>
        </p:grpSpPr>
        <p:sp>
          <p:nvSpPr>
            <p:cNvPr id="1332235" name="AutoShape 11"/>
            <p:cNvSpPr>
              <a:spLocks noChangeAspect="1" noChangeArrowheads="1"/>
            </p:cNvSpPr>
            <p:nvPr/>
          </p:nvSpPr>
          <p:spPr bwMode="auto">
            <a:xfrm>
              <a:off x="796" y="904"/>
              <a:ext cx="4072" cy="33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322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1085"/>
              <a:ext cx="2953" cy="295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4274" name="Group 2"/>
          <p:cNvGrpSpPr>
            <a:grpSpLocks/>
          </p:cNvGrpSpPr>
          <p:nvPr/>
        </p:nvGrpSpPr>
        <p:grpSpPr bwMode="auto">
          <a:xfrm>
            <a:off x="-4763" y="0"/>
            <a:ext cx="9159876" cy="6629400"/>
            <a:chOff x="-10" y="0"/>
            <a:chExt cx="5770" cy="4176"/>
          </a:xfrm>
        </p:grpSpPr>
        <p:grpSp>
          <p:nvGrpSpPr>
            <p:cNvPr id="1334275" name="Group 3"/>
            <p:cNvGrpSpPr>
              <a:grpSpLocks/>
            </p:cNvGrpSpPr>
            <p:nvPr/>
          </p:nvGrpSpPr>
          <p:grpSpPr bwMode="auto">
            <a:xfrm>
              <a:off x="192" y="960"/>
              <a:ext cx="5376" cy="3216"/>
              <a:chOff x="192" y="960"/>
              <a:chExt cx="5376" cy="3216"/>
            </a:xfrm>
          </p:grpSpPr>
          <p:sp>
            <p:nvSpPr>
              <p:cNvPr id="1334276"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77" name="Rectangle 5"/>
              <p:cNvSpPr>
                <a:spLocks noChangeAspect="1" noChangeArrowheads="1"/>
              </p:cNvSpPr>
              <p:nvPr/>
            </p:nvSpPr>
            <p:spPr bwMode="auto">
              <a:xfrm>
                <a:off x="635" y="1032"/>
                <a:ext cx="12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Star Birth</a:t>
                </a:r>
              </a:p>
            </p:txBody>
          </p:sp>
        </p:grpSp>
        <p:grpSp>
          <p:nvGrpSpPr>
            <p:cNvPr id="1334278" name="Group 6"/>
            <p:cNvGrpSpPr>
              <a:grpSpLocks/>
            </p:cNvGrpSpPr>
            <p:nvPr/>
          </p:nvGrpSpPr>
          <p:grpSpPr bwMode="auto">
            <a:xfrm>
              <a:off x="-10" y="0"/>
              <a:ext cx="5770" cy="901"/>
              <a:chOff x="-10" y="0"/>
              <a:chExt cx="5770" cy="901"/>
            </a:xfrm>
          </p:grpSpPr>
          <p:sp>
            <p:nvSpPr>
              <p:cNvPr id="1334279"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4280" name="Group 8"/>
              <p:cNvGrpSpPr>
                <a:grpSpLocks/>
              </p:cNvGrpSpPr>
              <p:nvPr/>
            </p:nvGrpSpPr>
            <p:grpSpPr bwMode="auto">
              <a:xfrm>
                <a:off x="-10" y="0"/>
                <a:ext cx="5770" cy="86"/>
                <a:chOff x="-5" y="0"/>
                <a:chExt cx="5770" cy="86"/>
              </a:xfrm>
            </p:grpSpPr>
            <p:sp>
              <p:nvSpPr>
                <p:cNvPr id="1334281"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82"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4283" name="Group 11"/>
              <p:cNvGrpSpPr>
                <a:grpSpLocks/>
              </p:cNvGrpSpPr>
              <p:nvPr/>
            </p:nvGrpSpPr>
            <p:grpSpPr bwMode="auto">
              <a:xfrm>
                <a:off x="-5" y="768"/>
                <a:ext cx="5760" cy="133"/>
                <a:chOff x="1" y="768"/>
                <a:chExt cx="5760" cy="133"/>
              </a:xfrm>
            </p:grpSpPr>
            <p:sp>
              <p:nvSpPr>
                <p:cNvPr id="1334284"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85"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34286"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25.2</a:t>
            </a:r>
            <a:r>
              <a:rPr lang="en-US" b="1">
                <a:cs typeface="Times New Roman" charset="0"/>
              </a:rPr>
              <a:t>  Stellar Evolution</a:t>
            </a:r>
            <a:endParaRPr lang="en-US" sz="4200" b="1">
              <a:cs typeface="Times New Roman" charset="0"/>
            </a:endParaRPr>
          </a:p>
        </p:txBody>
      </p:sp>
      <p:sp>
        <p:nvSpPr>
          <p:cNvPr id="1334287" name="Rectangle 15"/>
          <p:cNvSpPr>
            <a:spLocks noChangeArrowheads="1"/>
          </p:cNvSpPr>
          <p:nvPr/>
        </p:nvSpPr>
        <p:spPr bwMode="auto">
          <a:xfrm>
            <a:off x="1260475" y="21637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Main-Sequence Stage</a:t>
            </a:r>
          </a:p>
        </p:txBody>
      </p:sp>
      <p:sp>
        <p:nvSpPr>
          <p:cNvPr id="1334288" name="Rectangle 16"/>
          <p:cNvSpPr>
            <a:spLocks noChangeArrowheads="1"/>
          </p:cNvSpPr>
          <p:nvPr/>
        </p:nvSpPr>
        <p:spPr bwMode="auto">
          <a:xfrm>
            <a:off x="1736725" y="2636838"/>
            <a:ext cx="740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Stars age at different rates. </a:t>
            </a:r>
          </a:p>
        </p:txBody>
      </p:sp>
      <p:sp>
        <p:nvSpPr>
          <p:cNvPr id="1334289" name="Rectangle 17"/>
          <p:cNvSpPr>
            <a:spLocks noChangeArrowheads="1"/>
          </p:cNvSpPr>
          <p:nvPr/>
        </p:nvSpPr>
        <p:spPr bwMode="auto">
          <a:xfrm>
            <a:off x="1992313" y="3074988"/>
            <a:ext cx="6823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Massive stars use fuel faster and exist for only a few million years.</a:t>
            </a:r>
          </a:p>
        </p:txBody>
      </p:sp>
      <p:sp>
        <p:nvSpPr>
          <p:cNvPr id="1334290" name="Rectangle 18"/>
          <p:cNvSpPr>
            <a:spLocks noChangeArrowheads="1"/>
          </p:cNvSpPr>
          <p:nvPr/>
        </p:nvSpPr>
        <p:spPr bwMode="auto">
          <a:xfrm>
            <a:off x="1992313" y="3863975"/>
            <a:ext cx="6823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Small stars use fuel slowly and exist for perhaps hundreds of billions of years.</a:t>
            </a:r>
          </a:p>
        </p:txBody>
      </p:sp>
      <p:sp>
        <p:nvSpPr>
          <p:cNvPr id="1334291" name="Rectangle 19"/>
          <p:cNvSpPr>
            <a:spLocks noChangeArrowheads="1"/>
          </p:cNvSpPr>
          <p:nvPr/>
        </p:nvSpPr>
        <p:spPr bwMode="auto">
          <a:xfrm>
            <a:off x="1736725" y="4654550"/>
            <a:ext cx="6607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 star spends </a:t>
            </a:r>
            <a:r>
              <a:rPr lang="en-US" b="0">
                <a:latin typeface="Arial" charset="0"/>
                <a:cs typeface="Times New Roman" charset="0"/>
              </a:rPr>
              <a:t>90 percent of its life in the main-sequence stage.</a:t>
            </a:r>
            <a:r>
              <a:rPr lang="en-US" b="0">
                <a:solidFill>
                  <a:schemeClr val="tx2"/>
                </a:solidFill>
                <a:latin typeface="Arial" charset="0"/>
                <a:cs typeface="Times New Roman"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5298" name="Group 2"/>
          <p:cNvGrpSpPr>
            <a:grpSpLocks/>
          </p:cNvGrpSpPr>
          <p:nvPr/>
        </p:nvGrpSpPr>
        <p:grpSpPr bwMode="auto">
          <a:xfrm>
            <a:off x="-4763" y="0"/>
            <a:ext cx="9159876" cy="6629400"/>
            <a:chOff x="-10" y="0"/>
            <a:chExt cx="5770" cy="4176"/>
          </a:xfrm>
        </p:grpSpPr>
        <p:grpSp>
          <p:nvGrpSpPr>
            <p:cNvPr id="1335299" name="Group 3"/>
            <p:cNvGrpSpPr>
              <a:grpSpLocks/>
            </p:cNvGrpSpPr>
            <p:nvPr/>
          </p:nvGrpSpPr>
          <p:grpSpPr bwMode="auto">
            <a:xfrm>
              <a:off x="192" y="960"/>
              <a:ext cx="5376" cy="3216"/>
              <a:chOff x="192" y="960"/>
              <a:chExt cx="5376" cy="3216"/>
            </a:xfrm>
          </p:grpSpPr>
          <p:sp>
            <p:nvSpPr>
              <p:cNvPr id="1335300"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01" name="Rectangle 5"/>
              <p:cNvSpPr>
                <a:spLocks noChangeAspect="1" noChangeArrowheads="1"/>
              </p:cNvSpPr>
              <p:nvPr/>
            </p:nvSpPr>
            <p:spPr bwMode="auto">
              <a:xfrm>
                <a:off x="635" y="1032"/>
                <a:ext cx="12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Star Birth</a:t>
                </a:r>
              </a:p>
            </p:txBody>
          </p:sp>
        </p:grpSp>
        <p:grpSp>
          <p:nvGrpSpPr>
            <p:cNvPr id="1335302" name="Group 6"/>
            <p:cNvGrpSpPr>
              <a:grpSpLocks/>
            </p:cNvGrpSpPr>
            <p:nvPr/>
          </p:nvGrpSpPr>
          <p:grpSpPr bwMode="auto">
            <a:xfrm>
              <a:off x="-10" y="0"/>
              <a:ext cx="5770" cy="901"/>
              <a:chOff x="-10" y="0"/>
              <a:chExt cx="5770" cy="901"/>
            </a:xfrm>
          </p:grpSpPr>
          <p:sp>
            <p:nvSpPr>
              <p:cNvPr id="1335303"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5304" name="Group 8"/>
              <p:cNvGrpSpPr>
                <a:grpSpLocks/>
              </p:cNvGrpSpPr>
              <p:nvPr/>
            </p:nvGrpSpPr>
            <p:grpSpPr bwMode="auto">
              <a:xfrm>
                <a:off x="-10" y="0"/>
                <a:ext cx="5770" cy="86"/>
                <a:chOff x="-5" y="0"/>
                <a:chExt cx="5770" cy="86"/>
              </a:xfrm>
            </p:grpSpPr>
            <p:sp>
              <p:nvSpPr>
                <p:cNvPr id="1335305"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06"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5307" name="Group 11"/>
              <p:cNvGrpSpPr>
                <a:grpSpLocks/>
              </p:cNvGrpSpPr>
              <p:nvPr/>
            </p:nvGrpSpPr>
            <p:grpSpPr bwMode="auto">
              <a:xfrm>
                <a:off x="-5" y="768"/>
                <a:ext cx="5760" cy="133"/>
                <a:chOff x="1" y="768"/>
                <a:chExt cx="5760" cy="133"/>
              </a:xfrm>
            </p:grpSpPr>
            <p:sp>
              <p:nvSpPr>
                <p:cNvPr id="1335308"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09"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35310"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25.2 </a:t>
            </a:r>
            <a:r>
              <a:rPr lang="en-US" b="1">
                <a:cs typeface="Times New Roman" charset="0"/>
              </a:rPr>
              <a:t> Stellar Evolution</a:t>
            </a:r>
            <a:endParaRPr lang="en-US" sz="4200" b="1">
              <a:cs typeface="Times New Roman" charset="0"/>
            </a:endParaRPr>
          </a:p>
        </p:txBody>
      </p:sp>
      <p:sp>
        <p:nvSpPr>
          <p:cNvPr id="1335311" name="Rectangle 15"/>
          <p:cNvSpPr>
            <a:spLocks noChangeArrowheads="1"/>
          </p:cNvSpPr>
          <p:nvPr/>
        </p:nvSpPr>
        <p:spPr bwMode="auto">
          <a:xfrm>
            <a:off x="1260475" y="21637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Red-Giant Stage</a:t>
            </a:r>
          </a:p>
        </p:txBody>
      </p:sp>
      <p:sp>
        <p:nvSpPr>
          <p:cNvPr id="1335312" name="Rectangle 16"/>
          <p:cNvSpPr>
            <a:spLocks noChangeArrowheads="1"/>
          </p:cNvSpPr>
          <p:nvPr/>
        </p:nvSpPr>
        <p:spPr bwMode="auto">
          <a:xfrm>
            <a:off x="1736725" y="2625725"/>
            <a:ext cx="711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Hydrogen burning migrates outward. The star’s outer envelope expands.</a:t>
            </a:r>
          </a:p>
        </p:txBody>
      </p:sp>
      <p:sp>
        <p:nvSpPr>
          <p:cNvPr id="1335315" name="Rectangle 19"/>
          <p:cNvSpPr>
            <a:spLocks noChangeArrowheads="1"/>
          </p:cNvSpPr>
          <p:nvPr/>
        </p:nvSpPr>
        <p:spPr bwMode="auto">
          <a:xfrm>
            <a:off x="1736725" y="3829050"/>
            <a:ext cx="7115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The core collapses as helium is converted to carbon. Eventually all nuclear fuel is used and gravity squeezes the star. </a:t>
            </a:r>
          </a:p>
        </p:txBody>
      </p:sp>
      <p:sp>
        <p:nvSpPr>
          <p:cNvPr id="1335318" name="Rectangle 22"/>
          <p:cNvSpPr>
            <a:spLocks noChangeArrowheads="1"/>
          </p:cNvSpPr>
          <p:nvPr/>
        </p:nvSpPr>
        <p:spPr bwMode="auto">
          <a:xfrm>
            <a:off x="1736725" y="3413125"/>
            <a:ext cx="711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Its surface cools and becomes red.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8370" name="Group 2"/>
          <p:cNvGrpSpPr>
            <a:grpSpLocks/>
          </p:cNvGrpSpPr>
          <p:nvPr/>
        </p:nvGrpSpPr>
        <p:grpSpPr bwMode="auto">
          <a:xfrm>
            <a:off x="-4763" y="0"/>
            <a:ext cx="9159876" cy="6629400"/>
            <a:chOff x="-10" y="0"/>
            <a:chExt cx="5770" cy="4176"/>
          </a:xfrm>
        </p:grpSpPr>
        <p:grpSp>
          <p:nvGrpSpPr>
            <p:cNvPr id="1338371" name="Group 3"/>
            <p:cNvGrpSpPr>
              <a:grpSpLocks/>
            </p:cNvGrpSpPr>
            <p:nvPr/>
          </p:nvGrpSpPr>
          <p:grpSpPr bwMode="auto">
            <a:xfrm>
              <a:off x="192" y="960"/>
              <a:ext cx="5376" cy="3216"/>
              <a:chOff x="192" y="960"/>
              <a:chExt cx="5376" cy="3216"/>
            </a:xfrm>
          </p:grpSpPr>
          <p:sp>
            <p:nvSpPr>
              <p:cNvPr id="1338372"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373" name="Rectangle 5"/>
              <p:cNvSpPr>
                <a:spLocks noChangeAspect="1" noChangeArrowheads="1"/>
              </p:cNvSpPr>
              <p:nvPr/>
            </p:nvSpPr>
            <p:spPr bwMode="auto">
              <a:xfrm>
                <a:off x="635" y="1032"/>
                <a:ext cx="24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Burnout and Death</a:t>
                </a:r>
              </a:p>
            </p:txBody>
          </p:sp>
        </p:grpSp>
        <p:grpSp>
          <p:nvGrpSpPr>
            <p:cNvPr id="1338374" name="Group 6"/>
            <p:cNvGrpSpPr>
              <a:grpSpLocks/>
            </p:cNvGrpSpPr>
            <p:nvPr/>
          </p:nvGrpSpPr>
          <p:grpSpPr bwMode="auto">
            <a:xfrm>
              <a:off x="-10" y="0"/>
              <a:ext cx="5770" cy="901"/>
              <a:chOff x="-10" y="0"/>
              <a:chExt cx="5770" cy="901"/>
            </a:xfrm>
          </p:grpSpPr>
          <p:sp>
            <p:nvSpPr>
              <p:cNvPr id="1338375"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8376" name="Group 8"/>
              <p:cNvGrpSpPr>
                <a:grpSpLocks/>
              </p:cNvGrpSpPr>
              <p:nvPr/>
            </p:nvGrpSpPr>
            <p:grpSpPr bwMode="auto">
              <a:xfrm>
                <a:off x="-10" y="0"/>
                <a:ext cx="5770" cy="86"/>
                <a:chOff x="-5" y="0"/>
                <a:chExt cx="5770" cy="86"/>
              </a:xfrm>
            </p:grpSpPr>
            <p:sp>
              <p:nvSpPr>
                <p:cNvPr id="1338377"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378"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8379" name="Group 11"/>
              <p:cNvGrpSpPr>
                <a:grpSpLocks/>
              </p:cNvGrpSpPr>
              <p:nvPr/>
            </p:nvGrpSpPr>
            <p:grpSpPr bwMode="auto">
              <a:xfrm>
                <a:off x="-5" y="768"/>
                <a:ext cx="5760" cy="133"/>
                <a:chOff x="1" y="768"/>
                <a:chExt cx="5760" cy="133"/>
              </a:xfrm>
            </p:grpSpPr>
            <p:sp>
              <p:nvSpPr>
                <p:cNvPr id="1338380"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381"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38382"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25.2</a:t>
            </a:r>
            <a:r>
              <a:rPr lang="en-US" b="1">
                <a:cs typeface="Times New Roman" charset="0"/>
              </a:rPr>
              <a:t>  Stellar Evolution</a:t>
            </a:r>
            <a:endParaRPr lang="en-US" sz="4200" b="1">
              <a:cs typeface="Times New Roman" charset="0"/>
            </a:endParaRPr>
          </a:p>
        </p:txBody>
      </p:sp>
      <p:sp>
        <p:nvSpPr>
          <p:cNvPr id="1338383" name="Rectangle 15"/>
          <p:cNvSpPr>
            <a:spLocks noChangeArrowheads="1"/>
          </p:cNvSpPr>
          <p:nvPr/>
        </p:nvSpPr>
        <p:spPr bwMode="auto">
          <a:xfrm>
            <a:off x="1260475" y="2163763"/>
            <a:ext cx="76358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All stars, regardless of their size, eventually run out of fuel and collapse due to gravity.</a:t>
            </a:r>
          </a:p>
        </p:txBody>
      </p:sp>
      <p:sp>
        <p:nvSpPr>
          <p:cNvPr id="1338384" name="Rectangle 16"/>
          <p:cNvSpPr>
            <a:spLocks noChangeArrowheads="1"/>
          </p:cNvSpPr>
          <p:nvPr/>
        </p:nvSpPr>
        <p:spPr bwMode="auto">
          <a:xfrm>
            <a:off x="1736725" y="3552825"/>
            <a:ext cx="69500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Stars less than one-half the mass of the sun never evolve to the red giant stage but remain in the stable main-sequence stage until they consume all their hydrogen fuel and collapse into a white dwarf.</a:t>
            </a:r>
          </a:p>
        </p:txBody>
      </p:sp>
      <p:sp>
        <p:nvSpPr>
          <p:cNvPr id="1338387" name="Rectangle 19"/>
          <p:cNvSpPr>
            <a:spLocks noChangeArrowheads="1"/>
          </p:cNvSpPr>
          <p:nvPr/>
        </p:nvSpPr>
        <p:spPr bwMode="auto">
          <a:xfrm>
            <a:off x="1260475" y="3087688"/>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Death of Low-Mass Stars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9394" name="Group 2"/>
          <p:cNvGrpSpPr>
            <a:grpSpLocks/>
          </p:cNvGrpSpPr>
          <p:nvPr/>
        </p:nvGrpSpPr>
        <p:grpSpPr bwMode="auto">
          <a:xfrm>
            <a:off x="-4763" y="0"/>
            <a:ext cx="9159876" cy="6629400"/>
            <a:chOff x="-10" y="0"/>
            <a:chExt cx="5770" cy="4176"/>
          </a:xfrm>
        </p:grpSpPr>
        <p:grpSp>
          <p:nvGrpSpPr>
            <p:cNvPr id="1339395" name="Group 3"/>
            <p:cNvGrpSpPr>
              <a:grpSpLocks/>
            </p:cNvGrpSpPr>
            <p:nvPr/>
          </p:nvGrpSpPr>
          <p:grpSpPr bwMode="auto">
            <a:xfrm>
              <a:off x="192" y="960"/>
              <a:ext cx="5376" cy="3216"/>
              <a:chOff x="192" y="960"/>
              <a:chExt cx="5376" cy="3216"/>
            </a:xfrm>
          </p:grpSpPr>
          <p:sp>
            <p:nvSpPr>
              <p:cNvPr id="1339396"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397" name="Rectangle 5"/>
              <p:cNvSpPr>
                <a:spLocks noChangeAspect="1" noChangeArrowheads="1"/>
              </p:cNvSpPr>
              <p:nvPr/>
            </p:nvSpPr>
            <p:spPr bwMode="auto">
              <a:xfrm>
                <a:off x="635" y="1032"/>
                <a:ext cx="24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Burnout and Death</a:t>
                </a:r>
              </a:p>
            </p:txBody>
          </p:sp>
        </p:grpSp>
        <p:grpSp>
          <p:nvGrpSpPr>
            <p:cNvPr id="1339398" name="Group 6"/>
            <p:cNvGrpSpPr>
              <a:grpSpLocks/>
            </p:cNvGrpSpPr>
            <p:nvPr/>
          </p:nvGrpSpPr>
          <p:grpSpPr bwMode="auto">
            <a:xfrm>
              <a:off x="-10" y="0"/>
              <a:ext cx="5770" cy="901"/>
              <a:chOff x="-10" y="0"/>
              <a:chExt cx="5770" cy="901"/>
            </a:xfrm>
          </p:grpSpPr>
          <p:sp>
            <p:nvSpPr>
              <p:cNvPr id="1339399"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9400" name="Group 8"/>
              <p:cNvGrpSpPr>
                <a:grpSpLocks/>
              </p:cNvGrpSpPr>
              <p:nvPr/>
            </p:nvGrpSpPr>
            <p:grpSpPr bwMode="auto">
              <a:xfrm>
                <a:off x="-10" y="0"/>
                <a:ext cx="5770" cy="86"/>
                <a:chOff x="-5" y="0"/>
                <a:chExt cx="5770" cy="86"/>
              </a:xfrm>
            </p:grpSpPr>
            <p:sp>
              <p:nvSpPr>
                <p:cNvPr id="1339401"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402"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9403" name="Group 11"/>
              <p:cNvGrpSpPr>
                <a:grpSpLocks/>
              </p:cNvGrpSpPr>
              <p:nvPr/>
            </p:nvGrpSpPr>
            <p:grpSpPr bwMode="auto">
              <a:xfrm>
                <a:off x="-5" y="768"/>
                <a:ext cx="5760" cy="133"/>
                <a:chOff x="1" y="768"/>
                <a:chExt cx="5760" cy="133"/>
              </a:xfrm>
            </p:grpSpPr>
            <p:sp>
              <p:nvSpPr>
                <p:cNvPr id="1339404"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405"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39406"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25.2 </a:t>
            </a:r>
            <a:r>
              <a:rPr lang="en-US" b="1">
                <a:cs typeface="Times New Roman" charset="0"/>
              </a:rPr>
              <a:t> Stellar Evolution</a:t>
            </a:r>
            <a:endParaRPr lang="en-US" sz="4200" b="1">
              <a:cs typeface="Times New Roman" charset="0"/>
            </a:endParaRPr>
          </a:p>
        </p:txBody>
      </p:sp>
      <p:sp>
        <p:nvSpPr>
          <p:cNvPr id="1339409" name="Rectangle 17"/>
          <p:cNvSpPr>
            <a:spLocks noChangeArrowheads="1"/>
          </p:cNvSpPr>
          <p:nvPr/>
        </p:nvSpPr>
        <p:spPr bwMode="auto">
          <a:xfrm>
            <a:off x="1260475" y="21637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Death of Medium-Mass Stars</a:t>
            </a:r>
          </a:p>
        </p:txBody>
      </p:sp>
      <p:sp>
        <p:nvSpPr>
          <p:cNvPr id="1339411" name="Rectangle 19"/>
          <p:cNvSpPr>
            <a:spLocks noChangeArrowheads="1"/>
          </p:cNvSpPr>
          <p:nvPr/>
        </p:nvSpPr>
        <p:spPr bwMode="auto">
          <a:xfrm>
            <a:off x="1736725" y="2646363"/>
            <a:ext cx="7119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Stars with masses similar to the sun evolve in essentially the same way as low-mass stars.</a:t>
            </a:r>
          </a:p>
        </p:txBody>
      </p:sp>
      <p:sp>
        <p:nvSpPr>
          <p:cNvPr id="1339412" name="Rectangle 20"/>
          <p:cNvSpPr>
            <a:spLocks noChangeArrowheads="1"/>
          </p:cNvSpPr>
          <p:nvPr/>
        </p:nvSpPr>
        <p:spPr bwMode="auto">
          <a:xfrm>
            <a:off x="1736725" y="3446463"/>
            <a:ext cx="71199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During their collapse from red giants to white dwarfs, medium-mass stars are thought to cast off their bloated outer layer, creating an expanding round cloud of gas called planetary nebula.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3490" name="Group 2"/>
          <p:cNvGrpSpPr>
            <a:grpSpLocks/>
          </p:cNvGrpSpPr>
          <p:nvPr/>
        </p:nvGrpSpPr>
        <p:grpSpPr bwMode="auto">
          <a:xfrm>
            <a:off x="0" y="0"/>
            <a:ext cx="9159875" cy="1430338"/>
            <a:chOff x="-5" y="0"/>
            <a:chExt cx="5770" cy="901"/>
          </a:xfrm>
        </p:grpSpPr>
        <p:sp>
          <p:nvSpPr>
            <p:cNvPr id="1343491"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43492" name="Group 4"/>
            <p:cNvGrpSpPr>
              <a:grpSpLocks/>
            </p:cNvGrpSpPr>
            <p:nvPr/>
          </p:nvGrpSpPr>
          <p:grpSpPr bwMode="auto">
            <a:xfrm>
              <a:off x="-5" y="0"/>
              <a:ext cx="5770" cy="86"/>
              <a:chOff x="-5" y="0"/>
              <a:chExt cx="5770" cy="86"/>
            </a:xfrm>
          </p:grpSpPr>
          <p:sp>
            <p:nvSpPr>
              <p:cNvPr id="1343493"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3494"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3495" name="Group 7"/>
            <p:cNvGrpSpPr>
              <a:grpSpLocks/>
            </p:cNvGrpSpPr>
            <p:nvPr/>
          </p:nvGrpSpPr>
          <p:grpSpPr bwMode="auto">
            <a:xfrm>
              <a:off x="0" y="768"/>
              <a:ext cx="5760" cy="133"/>
              <a:chOff x="1" y="768"/>
              <a:chExt cx="5760" cy="133"/>
            </a:xfrm>
          </p:grpSpPr>
          <p:sp>
            <p:nvSpPr>
              <p:cNvPr id="1343496"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3497"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43498" name="Rectangle 10"/>
          <p:cNvSpPr>
            <a:spLocks noChangeArrowheads="1"/>
          </p:cNvSpPr>
          <p:nvPr>
            <p:ph type="title"/>
          </p:nvPr>
        </p:nvSpPr>
        <p:spPr bwMode="auto">
          <a:xfrm>
            <a:off x="0" y="2317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Planetary Nebula</a:t>
            </a:r>
            <a:endParaRPr lang="en-US" sz="3200" b="1">
              <a:solidFill>
                <a:srgbClr val="008000"/>
              </a:solidFill>
              <a:cs typeface="Times New Roman" charset="0"/>
            </a:endParaRPr>
          </a:p>
        </p:txBody>
      </p:sp>
      <p:grpSp>
        <p:nvGrpSpPr>
          <p:cNvPr id="1343501" name="Group 13"/>
          <p:cNvGrpSpPr>
            <a:grpSpLocks/>
          </p:cNvGrpSpPr>
          <p:nvPr/>
        </p:nvGrpSpPr>
        <p:grpSpPr bwMode="auto">
          <a:xfrm>
            <a:off x="1231900" y="1584325"/>
            <a:ext cx="6680200" cy="5092700"/>
            <a:chOff x="776" y="998"/>
            <a:chExt cx="4208" cy="3208"/>
          </a:xfrm>
        </p:grpSpPr>
        <p:sp>
          <p:nvSpPr>
            <p:cNvPr id="1343499" name="AutoShape 11"/>
            <p:cNvSpPr>
              <a:spLocks noChangeAspect="1" noChangeArrowheads="1"/>
            </p:cNvSpPr>
            <p:nvPr/>
          </p:nvSpPr>
          <p:spPr bwMode="auto">
            <a:xfrm>
              <a:off x="776" y="998"/>
              <a:ext cx="4208" cy="3208"/>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4350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 y="1231"/>
              <a:ext cx="3436" cy="274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0418" name="Group 2"/>
          <p:cNvGrpSpPr>
            <a:grpSpLocks/>
          </p:cNvGrpSpPr>
          <p:nvPr/>
        </p:nvGrpSpPr>
        <p:grpSpPr bwMode="auto">
          <a:xfrm>
            <a:off x="-4763" y="0"/>
            <a:ext cx="9159876" cy="6629400"/>
            <a:chOff x="-10" y="0"/>
            <a:chExt cx="5770" cy="4176"/>
          </a:xfrm>
        </p:grpSpPr>
        <p:grpSp>
          <p:nvGrpSpPr>
            <p:cNvPr id="1340419" name="Group 3"/>
            <p:cNvGrpSpPr>
              <a:grpSpLocks/>
            </p:cNvGrpSpPr>
            <p:nvPr/>
          </p:nvGrpSpPr>
          <p:grpSpPr bwMode="auto">
            <a:xfrm>
              <a:off x="192" y="960"/>
              <a:ext cx="5376" cy="3216"/>
              <a:chOff x="192" y="960"/>
              <a:chExt cx="5376" cy="3216"/>
            </a:xfrm>
          </p:grpSpPr>
          <p:sp>
            <p:nvSpPr>
              <p:cNvPr id="1340420"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421" name="Rectangle 5"/>
              <p:cNvSpPr>
                <a:spLocks noChangeAspect="1" noChangeArrowheads="1"/>
              </p:cNvSpPr>
              <p:nvPr/>
            </p:nvSpPr>
            <p:spPr bwMode="auto">
              <a:xfrm>
                <a:off x="635" y="1032"/>
                <a:ext cx="24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Burnout and Death</a:t>
                </a:r>
              </a:p>
            </p:txBody>
          </p:sp>
        </p:grpSp>
        <p:grpSp>
          <p:nvGrpSpPr>
            <p:cNvPr id="1340422" name="Group 6"/>
            <p:cNvGrpSpPr>
              <a:grpSpLocks/>
            </p:cNvGrpSpPr>
            <p:nvPr/>
          </p:nvGrpSpPr>
          <p:grpSpPr bwMode="auto">
            <a:xfrm>
              <a:off x="-10" y="0"/>
              <a:ext cx="5770" cy="901"/>
              <a:chOff x="-10" y="0"/>
              <a:chExt cx="5770" cy="901"/>
            </a:xfrm>
          </p:grpSpPr>
          <p:sp>
            <p:nvSpPr>
              <p:cNvPr id="1340423"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40424" name="Group 8"/>
              <p:cNvGrpSpPr>
                <a:grpSpLocks/>
              </p:cNvGrpSpPr>
              <p:nvPr/>
            </p:nvGrpSpPr>
            <p:grpSpPr bwMode="auto">
              <a:xfrm>
                <a:off x="-10" y="0"/>
                <a:ext cx="5770" cy="86"/>
                <a:chOff x="-5" y="0"/>
                <a:chExt cx="5770" cy="86"/>
              </a:xfrm>
            </p:grpSpPr>
            <p:sp>
              <p:nvSpPr>
                <p:cNvPr id="1340425"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426"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0427" name="Group 11"/>
              <p:cNvGrpSpPr>
                <a:grpSpLocks/>
              </p:cNvGrpSpPr>
              <p:nvPr/>
            </p:nvGrpSpPr>
            <p:grpSpPr bwMode="auto">
              <a:xfrm>
                <a:off x="-5" y="768"/>
                <a:ext cx="5760" cy="133"/>
                <a:chOff x="1" y="768"/>
                <a:chExt cx="5760" cy="133"/>
              </a:xfrm>
            </p:grpSpPr>
            <p:sp>
              <p:nvSpPr>
                <p:cNvPr id="1340428"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429"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40430"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25.2 </a:t>
            </a:r>
            <a:r>
              <a:rPr lang="en-US" b="1">
                <a:cs typeface="Times New Roman" charset="0"/>
              </a:rPr>
              <a:t> Stellar Evolution</a:t>
            </a:r>
            <a:endParaRPr lang="en-US" sz="4200" b="1">
              <a:cs typeface="Times New Roman" charset="0"/>
            </a:endParaRPr>
          </a:p>
        </p:txBody>
      </p:sp>
      <p:sp>
        <p:nvSpPr>
          <p:cNvPr id="1340431" name="Rectangle 15"/>
          <p:cNvSpPr>
            <a:spLocks noChangeArrowheads="1"/>
          </p:cNvSpPr>
          <p:nvPr/>
        </p:nvSpPr>
        <p:spPr bwMode="auto">
          <a:xfrm>
            <a:off x="1736725" y="2633663"/>
            <a:ext cx="70643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In contrast to sunlike stars, stars that are over three times the sun’s mass have relatively short life spans, which end in a supernova event. </a:t>
            </a:r>
          </a:p>
        </p:txBody>
      </p:sp>
      <p:sp>
        <p:nvSpPr>
          <p:cNvPr id="1340432" name="Rectangle 16"/>
          <p:cNvSpPr>
            <a:spLocks noChangeArrowheads="1"/>
          </p:cNvSpPr>
          <p:nvPr/>
        </p:nvSpPr>
        <p:spPr bwMode="auto">
          <a:xfrm>
            <a:off x="1260475" y="21637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Death of Massive Stars</a:t>
            </a:r>
          </a:p>
        </p:txBody>
      </p:sp>
      <p:sp>
        <p:nvSpPr>
          <p:cNvPr id="1340434" name="Rectangle 18"/>
          <p:cNvSpPr>
            <a:spLocks noChangeArrowheads="1"/>
          </p:cNvSpPr>
          <p:nvPr/>
        </p:nvSpPr>
        <p:spPr bwMode="auto">
          <a:xfrm>
            <a:off x="1736725" y="3802063"/>
            <a:ext cx="7077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spcBef>
                <a:spcPct val="20000"/>
              </a:spcBef>
              <a:buClr>
                <a:schemeClr val="tx2"/>
              </a:buClr>
              <a:buFontTx/>
              <a:buChar char="•"/>
            </a:pPr>
            <a:r>
              <a:rPr lang="en-US" b="0">
                <a:solidFill>
                  <a:schemeClr val="tx2"/>
                </a:solidFill>
                <a:latin typeface="Arial" charset="0"/>
                <a:cs typeface="Times New Roman" charset="0"/>
              </a:rPr>
              <a:t>A</a:t>
            </a:r>
            <a:r>
              <a:rPr lang="en-US">
                <a:solidFill>
                  <a:schemeClr val="tx2"/>
                </a:solidFill>
                <a:latin typeface="Arial" charset="0"/>
                <a:cs typeface="Times New Roman" charset="0"/>
              </a:rPr>
              <a:t> supernova</a:t>
            </a:r>
            <a:r>
              <a:rPr lang="en-US" b="0">
                <a:latin typeface="Arial" charset="0"/>
                <a:cs typeface="Times New Roman" charset="0"/>
              </a:rPr>
              <a:t> is an exploding massive star that increases in brightness many thousands of times. </a:t>
            </a:r>
            <a:endParaRPr lang="en-US" b="0">
              <a:solidFill>
                <a:schemeClr val="tx2"/>
              </a:solidFill>
              <a:latin typeface="Arial" charset="0"/>
              <a:cs typeface="Times New Roman" charset="0"/>
            </a:endParaRPr>
          </a:p>
        </p:txBody>
      </p:sp>
      <p:sp>
        <p:nvSpPr>
          <p:cNvPr id="1340435" name="Rectangle 19"/>
          <p:cNvSpPr>
            <a:spLocks noChangeArrowheads="1"/>
          </p:cNvSpPr>
          <p:nvPr/>
        </p:nvSpPr>
        <p:spPr bwMode="auto">
          <a:xfrm>
            <a:off x="1736725" y="4970463"/>
            <a:ext cx="71104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spcBef>
                <a:spcPct val="20000"/>
              </a:spcBef>
              <a:buClr>
                <a:schemeClr val="tx2"/>
              </a:buClr>
              <a:buFontTx/>
              <a:buChar char="•"/>
            </a:pPr>
            <a:r>
              <a:rPr lang="en-US" b="0">
                <a:latin typeface="Arial" charset="0"/>
                <a:cs typeface="Times New Roman" charset="0"/>
              </a:rPr>
              <a:t>The massive star’s interior condenses and may produce a hot, dense object that is either a </a:t>
            </a:r>
            <a:r>
              <a:rPr lang="en-US" b="0">
                <a:solidFill>
                  <a:schemeClr val="tx2"/>
                </a:solidFill>
                <a:latin typeface="Arial" charset="0"/>
                <a:cs typeface="Times New Roman" charset="0"/>
              </a:rPr>
              <a:t>neutron star</a:t>
            </a:r>
            <a:r>
              <a:rPr lang="en-US" b="0">
                <a:latin typeface="Arial" charset="0"/>
                <a:cs typeface="Times New Roman" charset="0"/>
              </a:rPr>
              <a:t> or a </a:t>
            </a:r>
            <a:r>
              <a:rPr lang="en-US" b="0">
                <a:solidFill>
                  <a:schemeClr val="tx2"/>
                </a:solidFill>
                <a:latin typeface="Arial" charset="0"/>
                <a:cs typeface="Times New Roman" charset="0"/>
              </a:rPr>
              <a:t>black hole.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5538" name="Group 2"/>
          <p:cNvGrpSpPr>
            <a:grpSpLocks/>
          </p:cNvGrpSpPr>
          <p:nvPr/>
        </p:nvGrpSpPr>
        <p:grpSpPr bwMode="auto">
          <a:xfrm>
            <a:off x="0" y="0"/>
            <a:ext cx="9159875" cy="1430338"/>
            <a:chOff x="-5" y="0"/>
            <a:chExt cx="5770" cy="901"/>
          </a:xfrm>
        </p:grpSpPr>
        <p:sp>
          <p:nvSpPr>
            <p:cNvPr id="1345539"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45540" name="Group 4"/>
            <p:cNvGrpSpPr>
              <a:grpSpLocks/>
            </p:cNvGrpSpPr>
            <p:nvPr/>
          </p:nvGrpSpPr>
          <p:grpSpPr bwMode="auto">
            <a:xfrm>
              <a:off x="-5" y="0"/>
              <a:ext cx="5770" cy="86"/>
              <a:chOff x="-5" y="0"/>
              <a:chExt cx="5770" cy="86"/>
            </a:xfrm>
          </p:grpSpPr>
          <p:sp>
            <p:nvSpPr>
              <p:cNvPr id="1345541"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5542"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5543" name="Group 7"/>
            <p:cNvGrpSpPr>
              <a:grpSpLocks/>
            </p:cNvGrpSpPr>
            <p:nvPr/>
          </p:nvGrpSpPr>
          <p:grpSpPr bwMode="auto">
            <a:xfrm>
              <a:off x="0" y="768"/>
              <a:ext cx="5760" cy="133"/>
              <a:chOff x="1" y="768"/>
              <a:chExt cx="5760" cy="133"/>
            </a:xfrm>
          </p:grpSpPr>
          <p:sp>
            <p:nvSpPr>
              <p:cNvPr id="1345544"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5545"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45546" name="Rectangle 10"/>
          <p:cNvSpPr>
            <a:spLocks noChangeArrowheads="1"/>
          </p:cNvSpPr>
          <p:nvPr>
            <p:ph type="title"/>
          </p:nvPr>
        </p:nvSpPr>
        <p:spPr bwMode="auto">
          <a:xfrm>
            <a:off x="0" y="285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sz="3600" b="1"/>
              <a:t>Crab Nebula in the </a:t>
            </a:r>
            <a:br>
              <a:rPr lang="en-US" sz="3600" b="1"/>
            </a:br>
            <a:r>
              <a:rPr lang="en-US" sz="3600" b="1"/>
              <a:t>Constellation Taurus</a:t>
            </a:r>
            <a:endParaRPr lang="en-US" sz="2400" b="1"/>
          </a:p>
        </p:txBody>
      </p:sp>
      <p:grpSp>
        <p:nvGrpSpPr>
          <p:cNvPr id="1345549" name="Group 13"/>
          <p:cNvGrpSpPr>
            <a:grpSpLocks/>
          </p:cNvGrpSpPr>
          <p:nvPr/>
        </p:nvGrpSpPr>
        <p:grpSpPr bwMode="auto">
          <a:xfrm>
            <a:off x="2228850" y="1555750"/>
            <a:ext cx="4686300" cy="5130800"/>
            <a:chOff x="1404" y="980"/>
            <a:chExt cx="2952" cy="3232"/>
          </a:xfrm>
        </p:grpSpPr>
        <p:sp>
          <p:nvSpPr>
            <p:cNvPr id="1345547" name="AutoShape 11"/>
            <p:cNvSpPr>
              <a:spLocks noChangeAspect="1" noChangeArrowheads="1"/>
            </p:cNvSpPr>
            <p:nvPr/>
          </p:nvSpPr>
          <p:spPr bwMode="auto">
            <a:xfrm>
              <a:off x="1404" y="980"/>
              <a:ext cx="2952" cy="3232"/>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4554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 y="1153"/>
              <a:ext cx="2378" cy="288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42" name="Group 2"/>
          <p:cNvGrpSpPr>
            <a:grpSpLocks/>
          </p:cNvGrpSpPr>
          <p:nvPr/>
        </p:nvGrpSpPr>
        <p:grpSpPr bwMode="auto">
          <a:xfrm>
            <a:off x="0" y="0"/>
            <a:ext cx="9159875" cy="1430338"/>
            <a:chOff x="-5" y="0"/>
            <a:chExt cx="5770" cy="901"/>
          </a:xfrm>
        </p:grpSpPr>
        <p:sp>
          <p:nvSpPr>
            <p:cNvPr id="1341443"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41444" name="Group 4"/>
            <p:cNvGrpSpPr>
              <a:grpSpLocks/>
            </p:cNvGrpSpPr>
            <p:nvPr/>
          </p:nvGrpSpPr>
          <p:grpSpPr bwMode="auto">
            <a:xfrm>
              <a:off x="-5" y="0"/>
              <a:ext cx="5770" cy="86"/>
              <a:chOff x="-5" y="0"/>
              <a:chExt cx="5770" cy="86"/>
            </a:xfrm>
          </p:grpSpPr>
          <p:sp>
            <p:nvSpPr>
              <p:cNvPr id="1341445"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446"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1447" name="Group 7"/>
            <p:cNvGrpSpPr>
              <a:grpSpLocks/>
            </p:cNvGrpSpPr>
            <p:nvPr/>
          </p:nvGrpSpPr>
          <p:grpSpPr bwMode="auto">
            <a:xfrm>
              <a:off x="0" y="768"/>
              <a:ext cx="5760" cy="133"/>
              <a:chOff x="1" y="768"/>
              <a:chExt cx="5760" cy="133"/>
            </a:xfrm>
          </p:grpSpPr>
          <p:sp>
            <p:nvSpPr>
              <p:cNvPr id="1341448"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449"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41450" name="Rectangle 10"/>
          <p:cNvSpPr>
            <a:spLocks noChangeArrowheads="1"/>
          </p:cNvSpPr>
          <p:nvPr>
            <p:ph type="title"/>
          </p:nvPr>
        </p:nvSpPr>
        <p:spPr bwMode="auto">
          <a:xfrm>
            <a:off x="0" y="2190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Stellar Evolution</a:t>
            </a:r>
            <a:endParaRPr lang="en-US" sz="3200" b="1">
              <a:solidFill>
                <a:srgbClr val="008000"/>
              </a:solidFill>
              <a:cs typeface="Times New Roman" charset="0"/>
            </a:endParaRPr>
          </a:p>
        </p:txBody>
      </p:sp>
      <p:grpSp>
        <p:nvGrpSpPr>
          <p:cNvPr id="1341453" name="Group 13"/>
          <p:cNvGrpSpPr>
            <a:grpSpLocks/>
          </p:cNvGrpSpPr>
          <p:nvPr/>
        </p:nvGrpSpPr>
        <p:grpSpPr bwMode="auto">
          <a:xfrm>
            <a:off x="1092200" y="1492250"/>
            <a:ext cx="6959600" cy="5194300"/>
            <a:chOff x="688" y="940"/>
            <a:chExt cx="4384" cy="3272"/>
          </a:xfrm>
        </p:grpSpPr>
        <p:sp>
          <p:nvSpPr>
            <p:cNvPr id="1341451" name="AutoShape 11"/>
            <p:cNvSpPr>
              <a:spLocks noChangeAspect="1" noChangeArrowheads="1"/>
            </p:cNvSpPr>
            <p:nvPr/>
          </p:nvSpPr>
          <p:spPr bwMode="auto">
            <a:xfrm>
              <a:off x="688" y="940"/>
              <a:ext cx="4384" cy="3272"/>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414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 y="1091"/>
              <a:ext cx="3636" cy="297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7586" name="Group 2"/>
          <p:cNvGrpSpPr>
            <a:grpSpLocks/>
          </p:cNvGrpSpPr>
          <p:nvPr/>
        </p:nvGrpSpPr>
        <p:grpSpPr bwMode="auto">
          <a:xfrm>
            <a:off x="-4763" y="0"/>
            <a:ext cx="9159876" cy="6629400"/>
            <a:chOff x="-10" y="0"/>
            <a:chExt cx="5770" cy="4176"/>
          </a:xfrm>
        </p:grpSpPr>
        <p:grpSp>
          <p:nvGrpSpPr>
            <p:cNvPr id="1347587" name="Group 3"/>
            <p:cNvGrpSpPr>
              <a:grpSpLocks/>
            </p:cNvGrpSpPr>
            <p:nvPr/>
          </p:nvGrpSpPr>
          <p:grpSpPr bwMode="auto">
            <a:xfrm>
              <a:off x="192" y="960"/>
              <a:ext cx="5376" cy="3216"/>
              <a:chOff x="192" y="960"/>
              <a:chExt cx="5376" cy="3216"/>
            </a:xfrm>
          </p:grpSpPr>
          <p:sp>
            <p:nvSpPr>
              <p:cNvPr id="1347588"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7589" name="Rectangle 5"/>
              <p:cNvSpPr>
                <a:spLocks noChangeAspect="1" noChangeArrowheads="1"/>
              </p:cNvSpPr>
              <p:nvPr/>
            </p:nvSpPr>
            <p:spPr bwMode="auto">
              <a:xfrm>
                <a:off x="635" y="1032"/>
                <a:ext cx="24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Burnout and Death</a:t>
                </a:r>
              </a:p>
            </p:txBody>
          </p:sp>
        </p:grpSp>
        <p:grpSp>
          <p:nvGrpSpPr>
            <p:cNvPr id="1347590" name="Group 6"/>
            <p:cNvGrpSpPr>
              <a:grpSpLocks/>
            </p:cNvGrpSpPr>
            <p:nvPr/>
          </p:nvGrpSpPr>
          <p:grpSpPr bwMode="auto">
            <a:xfrm>
              <a:off x="-10" y="0"/>
              <a:ext cx="5770" cy="901"/>
              <a:chOff x="-10" y="0"/>
              <a:chExt cx="5770" cy="901"/>
            </a:xfrm>
          </p:grpSpPr>
          <p:sp>
            <p:nvSpPr>
              <p:cNvPr id="1347591"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47592" name="Group 8"/>
              <p:cNvGrpSpPr>
                <a:grpSpLocks/>
              </p:cNvGrpSpPr>
              <p:nvPr/>
            </p:nvGrpSpPr>
            <p:grpSpPr bwMode="auto">
              <a:xfrm>
                <a:off x="-10" y="0"/>
                <a:ext cx="5770" cy="86"/>
                <a:chOff x="-5" y="0"/>
                <a:chExt cx="5770" cy="86"/>
              </a:xfrm>
            </p:grpSpPr>
            <p:sp>
              <p:nvSpPr>
                <p:cNvPr id="1347593"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7594"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7595" name="Group 11"/>
              <p:cNvGrpSpPr>
                <a:grpSpLocks/>
              </p:cNvGrpSpPr>
              <p:nvPr/>
            </p:nvGrpSpPr>
            <p:grpSpPr bwMode="auto">
              <a:xfrm>
                <a:off x="-5" y="768"/>
                <a:ext cx="5760" cy="133"/>
                <a:chOff x="1" y="768"/>
                <a:chExt cx="5760" cy="133"/>
              </a:xfrm>
            </p:grpSpPr>
            <p:sp>
              <p:nvSpPr>
                <p:cNvPr id="1347596"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7597"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47598"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25.2 </a:t>
            </a:r>
            <a:r>
              <a:rPr lang="en-US" b="1">
                <a:cs typeface="Times New Roman" charset="0"/>
              </a:rPr>
              <a:t> Stellar Evolution</a:t>
            </a:r>
            <a:endParaRPr lang="en-US" sz="4200" b="1">
              <a:cs typeface="Times New Roman" charset="0"/>
            </a:endParaRPr>
          </a:p>
        </p:txBody>
      </p:sp>
      <p:sp>
        <p:nvSpPr>
          <p:cNvPr id="1347600" name="Rectangle 16"/>
          <p:cNvSpPr>
            <a:spLocks noChangeArrowheads="1"/>
          </p:cNvSpPr>
          <p:nvPr/>
        </p:nvSpPr>
        <p:spPr bwMode="auto">
          <a:xfrm>
            <a:off x="1260475" y="21764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H–R Diagrams and Stellar Evolution</a:t>
            </a:r>
          </a:p>
        </p:txBody>
      </p:sp>
      <p:sp>
        <p:nvSpPr>
          <p:cNvPr id="1347604" name="Rectangle 20"/>
          <p:cNvSpPr>
            <a:spLocks noChangeArrowheads="1"/>
          </p:cNvSpPr>
          <p:nvPr/>
        </p:nvSpPr>
        <p:spPr bwMode="auto">
          <a:xfrm>
            <a:off x="1736725" y="2659063"/>
            <a:ext cx="70945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Hertzsprung–Russell diagrams have been helpful in formulating and testing models of stellar evolution.</a:t>
            </a:r>
          </a:p>
        </p:txBody>
      </p:sp>
      <p:sp>
        <p:nvSpPr>
          <p:cNvPr id="1347605" name="Rectangle 21"/>
          <p:cNvSpPr>
            <a:spLocks noChangeArrowheads="1"/>
          </p:cNvSpPr>
          <p:nvPr/>
        </p:nvSpPr>
        <p:spPr bwMode="auto">
          <a:xfrm>
            <a:off x="1736725" y="3827463"/>
            <a:ext cx="70945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They are also useful for illustrating the changes that take place in an individual star during its life span.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6306" name="Group 2"/>
          <p:cNvGrpSpPr>
            <a:grpSpLocks/>
          </p:cNvGrpSpPr>
          <p:nvPr/>
        </p:nvGrpSpPr>
        <p:grpSpPr bwMode="auto">
          <a:xfrm>
            <a:off x="-4763" y="0"/>
            <a:ext cx="9159876" cy="6629400"/>
            <a:chOff x="-10" y="0"/>
            <a:chExt cx="5770" cy="4176"/>
          </a:xfrm>
        </p:grpSpPr>
        <p:grpSp>
          <p:nvGrpSpPr>
            <p:cNvPr id="866307" name="Group 3"/>
            <p:cNvGrpSpPr>
              <a:grpSpLocks/>
            </p:cNvGrpSpPr>
            <p:nvPr/>
          </p:nvGrpSpPr>
          <p:grpSpPr bwMode="auto">
            <a:xfrm>
              <a:off x="192" y="960"/>
              <a:ext cx="5376" cy="3216"/>
              <a:chOff x="192" y="960"/>
              <a:chExt cx="5376" cy="3216"/>
            </a:xfrm>
          </p:grpSpPr>
          <p:sp>
            <p:nvSpPr>
              <p:cNvPr id="866308"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6309" name="Rectangle 5"/>
              <p:cNvSpPr>
                <a:spLocks noChangeAspect="1" noChangeArrowheads="1"/>
              </p:cNvSpPr>
              <p:nvPr/>
            </p:nvSpPr>
            <p:spPr bwMode="auto">
              <a:xfrm>
                <a:off x="635" y="1032"/>
                <a:ext cx="299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Characteristics of Stars</a:t>
                </a:r>
              </a:p>
            </p:txBody>
          </p:sp>
        </p:grpSp>
        <p:grpSp>
          <p:nvGrpSpPr>
            <p:cNvPr id="866310" name="Group 6"/>
            <p:cNvGrpSpPr>
              <a:grpSpLocks/>
            </p:cNvGrpSpPr>
            <p:nvPr/>
          </p:nvGrpSpPr>
          <p:grpSpPr bwMode="auto">
            <a:xfrm>
              <a:off x="-10" y="0"/>
              <a:ext cx="5770" cy="901"/>
              <a:chOff x="-10" y="0"/>
              <a:chExt cx="5770" cy="901"/>
            </a:xfrm>
          </p:grpSpPr>
          <p:sp>
            <p:nvSpPr>
              <p:cNvPr id="866311"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6312" name="Group 8"/>
              <p:cNvGrpSpPr>
                <a:grpSpLocks/>
              </p:cNvGrpSpPr>
              <p:nvPr/>
            </p:nvGrpSpPr>
            <p:grpSpPr bwMode="auto">
              <a:xfrm>
                <a:off x="-10" y="0"/>
                <a:ext cx="5770" cy="86"/>
                <a:chOff x="-5" y="0"/>
                <a:chExt cx="5770" cy="86"/>
              </a:xfrm>
            </p:grpSpPr>
            <p:sp>
              <p:nvSpPr>
                <p:cNvPr id="866313"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6314"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66315" name="Group 11"/>
              <p:cNvGrpSpPr>
                <a:grpSpLocks/>
              </p:cNvGrpSpPr>
              <p:nvPr/>
            </p:nvGrpSpPr>
            <p:grpSpPr bwMode="auto">
              <a:xfrm>
                <a:off x="-5" y="768"/>
                <a:ext cx="5760" cy="133"/>
                <a:chOff x="1" y="768"/>
                <a:chExt cx="5760" cy="133"/>
              </a:xfrm>
            </p:grpSpPr>
            <p:sp>
              <p:nvSpPr>
                <p:cNvPr id="866316"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6317"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866318"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25.1</a:t>
            </a:r>
            <a:r>
              <a:rPr lang="en-US" b="1">
                <a:cs typeface="Times New Roman" charset="0"/>
              </a:rPr>
              <a:t>  Properties of Stars    </a:t>
            </a:r>
            <a:endParaRPr lang="en-US"/>
          </a:p>
        </p:txBody>
      </p:sp>
      <p:sp>
        <p:nvSpPr>
          <p:cNvPr id="866319" name="Rectangle 15"/>
          <p:cNvSpPr>
            <a:spLocks noChangeArrowheads="1"/>
          </p:cNvSpPr>
          <p:nvPr/>
        </p:nvSpPr>
        <p:spPr bwMode="auto">
          <a:xfrm>
            <a:off x="1260475" y="39417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Star Color and Temperature</a:t>
            </a:r>
          </a:p>
        </p:txBody>
      </p:sp>
      <p:sp>
        <p:nvSpPr>
          <p:cNvPr id="866336" name="Rectangle 32"/>
          <p:cNvSpPr>
            <a:spLocks noChangeArrowheads="1"/>
          </p:cNvSpPr>
          <p:nvPr/>
        </p:nvSpPr>
        <p:spPr bwMode="auto">
          <a:xfrm>
            <a:off x="1736725" y="4419600"/>
            <a:ext cx="7305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Color is a clue to a star’s temperature.</a:t>
            </a:r>
          </a:p>
        </p:txBody>
      </p:sp>
      <p:sp>
        <p:nvSpPr>
          <p:cNvPr id="866338" name="Rectangle 34"/>
          <p:cNvSpPr>
            <a:spLocks noChangeArrowheads="1"/>
          </p:cNvSpPr>
          <p:nvPr/>
        </p:nvSpPr>
        <p:spPr bwMode="auto">
          <a:xfrm>
            <a:off x="1260475" y="2176463"/>
            <a:ext cx="71278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Wingdings" charset="2"/>
              <a:buChar char="u"/>
            </a:pPr>
            <a:r>
              <a:rPr lang="en-US" sz="2800" b="0">
                <a:latin typeface="Arial" charset="0"/>
                <a:cs typeface="Times New Roman" charset="0"/>
              </a:rPr>
              <a:t>A</a:t>
            </a:r>
            <a:r>
              <a:rPr lang="en-US" sz="2800">
                <a:latin typeface="Arial" charset="0"/>
                <a:cs typeface="Times New Roman" charset="0"/>
              </a:rPr>
              <a:t> constellation</a:t>
            </a:r>
            <a:r>
              <a:rPr lang="en-US" sz="2800" b="0">
                <a:latin typeface="Arial" charset="0"/>
                <a:cs typeface="Times New Roman" charset="0"/>
              </a:rPr>
              <a:t> is an apparent group of stars originally named for mythical characters. The sky contains 88 constellations.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8610" name="Group 2"/>
          <p:cNvGrpSpPr>
            <a:grpSpLocks/>
          </p:cNvGrpSpPr>
          <p:nvPr/>
        </p:nvGrpSpPr>
        <p:grpSpPr bwMode="auto">
          <a:xfrm>
            <a:off x="0" y="0"/>
            <a:ext cx="9159875" cy="1430338"/>
            <a:chOff x="-5" y="0"/>
            <a:chExt cx="5770" cy="901"/>
          </a:xfrm>
        </p:grpSpPr>
        <p:sp>
          <p:nvSpPr>
            <p:cNvPr id="1348611"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48612" name="Group 4"/>
            <p:cNvGrpSpPr>
              <a:grpSpLocks/>
            </p:cNvGrpSpPr>
            <p:nvPr/>
          </p:nvGrpSpPr>
          <p:grpSpPr bwMode="auto">
            <a:xfrm>
              <a:off x="-5" y="0"/>
              <a:ext cx="5770" cy="86"/>
              <a:chOff x="-5" y="0"/>
              <a:chExt cx="5770" cy="86"/>
            </a:xfrm>
          </p:grpSpPr>
          <p:sp>
            <p:nvSpPr>
              <p:cNvPr id="1348613"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8614"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8615" name="Group 7"/>
            <p:cNvGrpSpPr>
              <a:grpSpLocks/>
            </p:cNvGrpSpPr>
            <p:nvPr/>
          </p:nvGrpSpPr>
          <p:grpSpPr bwMode="auto">
            <a:xfrm>
              <a:off x="0" y="768"/>
              <a:ext cx="5760" cy="133"/>
              <a:chOff x="1" y="768"/>
              <a:chExt cx="5760" cy="133"/>
            </a:xfrm>
          </p:grpSpPr>
          <p:sp>
            <p:nvSpPr>
              <p:cNvPr id="1348616"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8617"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48618" name="Rectangle 10"/>
          <p:cNvSpPr>
            <a:spLocks noChangeArrowheads="1"/>
          </p:cNvSpPr>
          <p:nvPr>
            <p:ph type="title"/>
          </p:nvPr>
        </p:nvSpPr>
        <p:spPr bwMode="auto">
          <a:xfrm>
            <a:off x="0" y="2190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Life Cycle of a Sunlike Star</a:t>
            </a:r>
            <a:endParaRPr lang="en-US" sz="3200" b="1">
              <a:solidFill>
                <a:srgbClr val="008000"/>
              </a:solidFill>
              <a:cs typeface="Times New Roman" charset="0"/>
            </a:endParaRPr>
          </a:p>
        </p:txBody>
      </p:sp>
      <p:grpSp>
        <p:nvGrpSpPr>
          <p:cNvPr id="1348621" name="Group 13"/>
          <p:cNvGrpSpPr>
            <a:grpSpLocks/>
          </p:cNvGrpSpPr>
          <p:nvPr/>
        </p:nvGrpSpPr>
        <p:grpSpPr bwMode="auto">
          <a:xfrm>
            <a:off x="622300" y="1593850"/>
            <a:ext cx="7899400" cy="5092700"/>
            <a:chOff x="392" y="1004"/>
            <a:chExt cx="4976" cy="3208"/>
          </a:xfrm>
        </p:grpSpPr>
        <p:sp>
          <p:nvSpPr>
            <p:cNvPr id="1348619" name="AutoShape 11"/>
            <p:cNvSpPr>
              <a:spLocks noChangeAspect="1" noChangeArrowheads="1"/>
            </p:cNvSpPr>
            <p:nvPr/>
          </p:nvSpPr>
          <p:spPr bwMode="auto">
            <a:xfrm>
              <a:off x="392" y="1004"/>
              <a:ext cx="4976" cy="3208"/>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486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219"/>
              <a:ext cx="4512" cy="277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0658" name="Group 2"/>
          <p:cNvGrpSpPr>
            <a:grpSpLocks/>
          </p:cNvGrpSpPr>
          <p:nvPr/>
        </p:nvGrpSpPr>
        <p:grpSpPr bwMode="auto">
          <a:xfrm>
            <a:off x="-4763" y="0"/>
            <a:ext cx="9159876" cy="6629400"/>
            <a:chOff x="-10" y="0"/>
            <a:chExt cx="5770" cy="4176"/>
          </a:xfrm>
        </p:grpSpPr>
        <p:grpSp>
          <p:nvGrpSpPr>
            <p:cNvPr id="1350659" name="Group 3"/>
            <p:cNvGrpSpPr>
              <a:grpSpLocks/>
            </p:cNvGrpSpPr>
            <p:nvPr/>
          </p:nvGrpSpPr>
          <p:grpSpPr bwMode="auto">
            <a:xfrm>
              <a:off x="192" y="960"/>
              <a:ext cx="5376" cy="3216"/>
              <a:chOff x="192" y="960"/>
              <a:chExt cx="5376" cy="3216"/>
            </a:xfrm>
          </p:grpSpPr>
          <p:sp>
            <p:nvSpPr>
              <p:cNvPr id="1350660"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0661" name="Rectangle 5"/>
              <p:cNvSpPr>
                <a:spLocks noChangeAspect="1" noChangeArrowheads="1"/>
              </p:cNvSpPr>
              <p:nvPr/>
            </p:nvSpPr>
            <p:spPr bwMode="auto">
              <a:xfrm>
                <a:off x="635" y="1032"/>
                <a:ext cx="220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Stellar Remnants</a:t>
                </a:r>
              </a:p>
            </p:txBody>
          </p:sp>
        </p:grpSp>
        <p:grpSp>
          <p:nvGrpSpPr>
            <p:cNvPr id="1350662" name="Group 6"/>
            <p:cNvGrpSpPr>
              <a:grpSpLocks/>
            </p:cNvGrpSpPr>
            <p:nvPr/>
          </p:nvGrpSpPr>
          <p:grpSpPr bwMode="auto">
            <a:xfrm>
              <a:off x="-10" y="0"/>
              <a:ext cx="5770" cy="901"/>
              <a:chOff x="-10" y="0"/>
              <a:chExt cx="5770" cy="901"/>
            </a:xfrm>
          </p:grpSpPr>
          <p:sp>
            <p:nvSpPr>
              <p:cNvPr id="1350663"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50664" name="Group 8"/>
              <p:cNvGrpSpPr>
                <a:grpSpLocks/>
              </p:cNvGrpSpPr>
              <p:nvPr/>
            </p:nvGrpSpPr>
            <p:grpSpPr bwMode="auto">
              <a:xfrm>
                <a:off x="-10" y="0"/>
                <a:ext cx="5770" cy="86"/>
                <a:chOff x="-5" y="0"/>
                <a:chExt cx="5770" cy="86"/>
              </a:xfrm>
            </p:grpSpPr>
            <p:sp>
              <p:nvSpPr>
                <p:cNvPr id="1350665"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0666"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0667" name="Group 11"/>
              <p:cNvGrpSpPr>
                <a:grpSpLocks/>
              </p:cNvGrpSpPr>
              <p:nvPr/>
            </p:nvGrpSpPr>
            <p:grpSpPr bwMode="auto">
              <a:xfrm>
                <a:off x="-5" y="768"/>
                <a:ext cx="5760" cy="133"/>
                <a:chOff x="1" y="768"/>
                <a:chExt cx="5760" cy="133"/>
              </a:xfrm>
            </p:grpSpPr>
            <p:sp>
              <p:nvSpPr>
                <p:cNvPr id="1350668"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0669"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50670"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25.2 </a:t>
            </a:r>
            <a:r>
              <a:rPr lang="en-US" b="1">
                <a:cs typeface="Times New Roman" charset="0"/>
              </a:rPr>
              <a:t> Stellar Evolution</a:t>
            </a:r>
            <a:endParaRPr lang="en-US" sz="4200" b="1">
              <a:cs typeface="Times New Roman" charset="0"/>
            </a:endParaRPr>
          </a:p>
        </p:txBody>
      </p:sp>
      <p:sp>
        <p:nvSpPr>
          <p:cNvPr id="1350671" name="Rectangle 15"/>
          <p:cNvSpPr>
            <a:spLocks noChangeArrowheads="1"/>
          </p:cNvSpPr>
          <p:nvPr/>
        </p:nvSpPr>
        <p:spPr bwMode="auto">
          <a:xfrm>
            <a:off x="1260475" y="21637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White Dwarfs</a:t>
            </a:r>
          </a:p>
        </p:txBody>
      </p:sp>
      <p:sp>
        <p:nvSpPr>
          <p:cNvPr id="1350672" name="Rectangle 16"/>
          <p:cNvSpPr>
            <a:spLocks noChangeArrowheads="1"/>
          </p:cNvSpPr>
          <p:nvPr/>
        </p:nvSpPr>
        <p:spPr bwMode="auto">
          <a:xfrm>
            <a:off x="1736725" y="2646363"/>
            <a:ext cx="71072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A</a:t>
            </a:r>
            <a:r>
              <a:rPr lang="en-US">
                <a:latin typeface="Arial" charset="0"/>
                <a:cs typeface="Times New Roman" charset="0"/>
              </a:rPr>
              <a:t> white dwarf</a:t>
            </a:r>
            <a:r>
              <a:rPr lang="en-US" b="0">
                <a:latin typeface="Arial" charset="0"/>
                <a:cs typeface="Times New Roman" charset="0"/>
              </a:rPr>
              <a:t> is a star that has exhausted most or all of its nuclear fuel and has collapsed to a very small size, believed to be near its final stage of evolution.</a:t>
            </a:r>
          </a:p>
        </p:txBody>
      </p:sp>
      <p:sp>
        <p:nvSpPr>
          <p:cNvPr id="1350673" name="Rectangle 17"/>
          <p:cNvSpPr>
            <a:spLocks noChangeArrowheads="1"/>
          </p:cNvSpPr>
          <p:nvPr/>
        </p:nvSpPr>
        <p:spPr bwMode="auto">
          <a:xfrm>
            <a:off x="1736725" y="4170363"/>
            <a:ext cx="71072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The sun begins as a nebula, spends much of its life as a main-sequence star, and then becomes a red giant, a planetary nebula, a white dwarf, and, finally, a black dwarf.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682" name="Group 2"/>
          <p:cNvGrpSpPr>
            <a:grpSpLocks/>
          </p:cNvGrpSpPr>
          <p:nvPr/>
        </p:nvGrpSpPr>
        <p:grpSpPr bwMode="auto">
          <a:xfrm>
            <a:off x="0" y="0"/>
            <a:ext cx="9159875" cy="1430338"/>
            <a:chOff x="-5" y="0"/>
            <a:chExt cx="5770" cy="901"/>
          </a:xfrm>
        </p:grpSpPr>
        <p:sp>
          <p:nvSpPr>
            <p:cNvPr id="1351683"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51684" name="Group 4"/>
            <p:cNvGrpSpPr>
              <a:grpSpLocks/>
            </p:cNvGrpSpPr>
            <p:nvPr/>
          </p:nvGrpSpPr>
          <p:grpSpPr bwMode="auto">
            <a:xfrm>
              <a:off x="-5" y="0"/>
              <a:ext cx="5770" cy="86"/>
              <a:chOff x="-5" y="0"/>
              <a:chExt cx="5770" cy="86"/>
            </a:xfrm>
          </p:grpSpPr>
          <p:sp>
            <p:nvSpPr>
              <p:cNvPr id="1351685"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686"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1687" name="Group 7"/>
            <p:cNvGrpSpPr>
              <a:grpSpLocks/>
            </p:cNvGrpSpPr>
            <p:nvPr/>
          </p:nvGrpSpPr>
          <p:grpSpPr bwMode="auto">
            <a:xfrm>
              <a:off x="0" y="768"/>
              <a:ext cx="5760" cy="133"/>
              <a:chOff x="1" y="768"/>
              <a:chExt cx="5760" cy="133"/>
            </a:xfrm>
          </p:grpSpPr>
          <p:sp>
            <p:nvSpPr>
              <p:cNvPr id="1351688"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689"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51690" name="Rectangle 10"/>
          <p:cNvSpPr>
            <a:spLocks noChangeArrowheads="1"/>
          </p:cNvSpPr>
          <p:nvPr>
            <p:ph type="title"/>
          </p:nvPr>
        </p:nvSpPr>
        <p:spPr bwMode="auto">
          <a:xfrm>
            <a:off x="0" y="412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sz="3600" b="1">
                <a:cs typeface="Times New Roman" charset="0"/>
              </a:rPr>
              <a:t>Summary of Evolution for </a:t>
            </a:r>
            <a:br>
              <a:rPr lang="en-US" sz="3600" b="1">
                <a:cs typeface="Times New Roman" charset="0"/>
              </a:rPr>
            </a:br>
            <a:r>
              <a:rPr lang="en-US" sz="3600" b="1">
                <a:cs typeface="Times New Roman" charset="0"/>
              </a:rPr>
              <a:t>Stars of Various Masses</a:t>
            </a:r>
            <a:endParaRPr lang="en-US" sz="3200" b="1">
              <a:solidFill>
                <a:srgbClr val="008000"/>
              </a:solidFill>
              <a:cs typeface="Times New Roman" charset="0"/>
            </a:endParaRPr>
          </a:p>
        </p:txBody>
      </p:sp>
      <p:grpSp>
        <p:nvGrpSpPr>
          <p:cNvPr id="1351693" name="Group 13"/>
          <p:cNvGrpSpPr>
            <a:grpSpLocks/>
          </p:cNvGrpSpPr>
          <p:nvPr/>
        </p:nvGrpSpPr>
        <p:grpSpPr bwMode="auto">
          <a:xfrm>
            <a:off x="266700" y="2393950"/>
            <a:ext cx="8610600" cy="2959100"/>
            <a:chOff x="168" y="1428"/>
            <a:chExt cx="5424" cy="1864"/>
          </a:xfrm>
        </p:grpSpPr>
        <p:sp>
          <p:nvSpPr>
            <p:cNvPr id="1351691" name="AutoShape 11"/>
            <p:cNvSpPr>
              <a:spLocks noChangeAspect="1" noChangeArrowheads="1"/>
            </p:cNvSpPr>
            <p:nvPr/>
          </p:nvSpPr>
          <p:spPr bwMode="auto">
            <a:xfrm>
              <a:off x="168" y="1428"/>
              <a:ext cx="5424" cy="1864"/>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5169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 y="1649"/>
              <a:ext cx="5076" cy="142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3730" name="Group 2"/>
          <p:cNvGrpSpPr>
            <a:grpSpLocks/>
          </p:cNvGrpSpPr>
          <p:nvPr/>
        </p:nvGrpSpPr>
        <p:grpSpPr bwMode="auto">
          <a:xfrm>
            <a:off x="-4763" y="0"/>
            <a:ext cx="9159876" cy="6629400"/>
            <a:chOff x="-10" y="0"/>
            <a:chExt cx="5770" cy="4176"/>
          </a:xfrm>
        </p:grpSpPr>
        <p:grpSp>
          <p:nvGrpSpPr>
            <p:cNvPr id="1353731" name="Group 3"/>
            <p:cNvGrpSpPr>
              <a:grpSpLocks/>
            </p:cNvGrpSpPr>
            <p:nvPr/>
          </p:nvGrpSpPr>
          <p:grpSpPr bwMode="auto">
            <a:xfrm>
              <a:off x="192" y="960"/>
              <a:ext cx="5376" cy="3216"/>
              <a:chOff x="192" y="960"/>
              <a:chExt cx="5376" cy="3216"/>
            </a:xfrm>
          </p:grpSpPr>
          <p:sp>
            <p:nvSpPr>
              <p:cNvPr id="1353732"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733" name="Rectangle 5"/>
              <p:cNvSpPr>
                <a:spLocks noChangeAspect="1" noChangeArrowheads="1"/>
              </p:cNvSpPr>
              <p:nvPr/>
            </p:nvSpPr>
            <p:spPr bwMode="auto">
              <a:xfrm>
                <a:off x="635" y="1032"/>
                <a:ext cx="220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Stellar Remnants</a:t>
                </a:r>
              </a:p>
            </p:txBody>
          </p:sp>
        </p:grpSp>
        <p:grpSp>
          <p:nvGrpSpPr>
            <p:cNvPr id="1353734" name="Group 6"/>
            <p:cNvGrpSpPr>
              <a:grpSpLocks/>
            </p:cNvGrpSpPr>
            <p:nvPr/>
          </p:nvGrpSpPr>
          <p:grpSpPr bwMode="auto">
            <a:xfrm>
              <a:off x="-10" y="0"/>
              <a:ext cx="5770" cy="901"/>
              <a:chOff x="-10" y="0"/>
              <a:chExt cx="5770" cy="901"/>
            </a:xfrm>
          </p:grpSpPr>
          <p:sp>
            <p:nvSpPr>
              <p:cNvPr id="1353735"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53736" name="Group 8"/>
              <p:cNvGrpSpPr>
                <a:grpSpLocks/>
              </p:cNvGrpSpPr>
              <p:nvPr/>
            </p:nvGrpSpPr>
            <p:grpSpPr bwMode="auto">
              <a:xfrm>
                <a:off x="-10" y="0"/>
                <a:ext cx="5770" cy="86"/>
                <a:chOff x="-5" y="0"/>
                <a:chExt cx="5770" cy="86"/>
              </a:xfrm>
            </p:grpSpPr>
            <p:sp>
              <p:nvSpPr>
                <p:cNvPr id="1353737"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738"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3739" name="Group 11"/>
              <p:cNvGrpSpPr>
                <a:grpSpLocks/>
              </p:cNvGrpSpPr>
              <p:nvPr/>
            </p:nvGrpSpPr>
            <p:grpSpPr bwMode="auto">
              <a:xfrm>
                <a:off x="-5" y="768"/>
                <a:ext cx="5760" cy="133"/>
                <a:chOff x="1" y="768"/>
                <a:chExt cx="5760" cy="133"/>
              </a:xfrm>
            </p:grpSpPr>
            <p:sp>
              <p:nvSpPr>
                <p:cNvPr id="1353740"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741"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53742"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25.2</a:t>
            </a:r>
            <a:r>
              <a:rPr lang="en-US" b="1">
                <a:cs typeface="Times New Roman" charset="0"/>
              </a:rPr>
              <a:t>  Stellar Evolution</a:t>
            </a:r>
            <a:endParaRPr lang="en-US" sz="4200" b="1">
              <a:cs typeface="Times New Roman" charset="0"/>
            </a:endParaRPr>
          </a:p>
        </p:txBody>
      </p:sp>
      <p:sp>
        <p:nvSpPr>
          <p:cNvPr id="1353743" name="Rectangle 15"/>
          <p:cNvSpPr>
            <a:spLocks noChangeArrowheads="1"/>
          </p:cNvSpPr>
          <p:nvPr/>
        </p:nvSpPr>
        <p:spPr bwMode="auto">
          <a:xfrm>
            <a:off x="1260475" y="21637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Neutron Stars</a:t>
            </a:r>
          </a:p>
        </p:txBody>
      </p:sp>
      <p:sp>
        <p:nvSpPr>
          <p:cNvPr id="1353744" name="Rectangle 16"/>
          <p:cNvSpPr>
            <a:spLocks noChangeArrowheads="1"/>
          </p:cNvSpPr>
          <p:nvPr/>
        </p:nvSpPr>
        <p:spPr bwMode="auto">
          <a:xfrm>
            <a:off x="1736725" y="2640013"/>
            <a:ext cx="7081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A</a:t>
            </a:r>
            <a:r>
              <a:rPr lang="en-US">
                <a:latin typeface="Arial" charset="0"/>
                <a:cs typeface="Times New Roman" charset="0"/>
              </a:rPr>
              <a:t> neutron star </a:t>
            </a:r>
            <a:r>
              <a:rPr lang="en-US" b="0">
                <a:latin typeface="Arial" charset="0"/>
                <a:cs typeface="Times New Roman" charset="0"/>
              </a:rPr>
              <a:t>is a star of extremely high density composed entirely of neutrons.</a:t>
            </a:r>
          </a:p>
        </p:txBody>
      </p:sp>
      <p:sp>
        <p:nvSpPr>
          <p:cNvPr id="1353745" name="Rectangle 17"/>
          <p:cNvSpPr>
            <a:spLocks noChangeArrowheads="1"/>
          </p:cNvSpPr>
          <p:nvPr/>
        </p:nvSpPr>
        <p:spPr bwMode="auto">
          <a:xfrm>
            <a:off x="1736725" y="3430588"/>
            <a:ext cx="7081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Neutron stars are thought to be remnants of supernova events.</a:t>
            </a:r>
          </a:p>
        </p:txBody>
      </p:sp>
      <p:sp>
        <p:nvSpPr>
          <p:cNvPr id="1353746" name="Rectangle 18"/>
          <p:cNvSpPr>
            <a:spLocks noChangeArrowheads="1"/>
          </p:cNvSpPr>
          <p:nvPr/>
        </p:nvSpPr>
        <p:spPr bwMode="auto">
          <a:xfrm>
            <a:off x="1260475" y="42338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Supernovae</a:t>
            </a:r>
          </a:p>
        </p:txBody>
      </p:sp>
      <p:sp>
        <p:nvSpPr>
          <p:cNvPr id="1353748" name="Rectangle 20"/>
          <p:cNvSpPr>
            <a:spLocks noChangeArrowheads="1"/>
          </p:cNvSpPr>
          <p:nvPr/>
        </p:nvSpPr>
        <p:spPr bwMode="auto">
          <a:xfrm>
            <a:off x="1736725" y="4699000"/>
            <a:ext cx="7081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A</a:t>
            </a:r>
            <a:r>
              <a:rPr lang="en-US">
                <a:latin typeface="Arial" charset="0"/>
                <a:cs typeface="Times New Roman" charset="0"/>
              </a:rPr>
              <a:t> pulsar</a:t>
            </a:r>
            <a:r>
              <a:rPr lang="en-US" b="0">
                <a:latin typeface="Arial" charset="0"/>
                <a:cs typeface="Times New Roman" charset="0"/>
              </a:rPr>
              <a:t> is a source that radiates short bursts or pulses of radio energy in very regular periods.</a:t>
            </a:r>
          </a:p>
        </p:txBody>
      </p:sp>
      <p:sp>
        <p:nvSpPr>
          <p:cNvPr id="1353749" name="Rectangle 21"/>
          <p:cNvSpPr>
            <a:spLocks noChangeArrowheads="1"/>
          </p:cNvSpPr>
          <p:nvPr/>
        </p:nvSpPr>
        <p:spPr bwMode="auto">
          <a:xfrm>
            <a:off x="1736725" y="5486400"/>
            <a:ext cx="7081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A pulsar found in the Crab Nebula during the 1970s is undoubtedly the remains of the supernova of 1054.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5778" name="Group 2"/>
          <p:cNvGrpSpPr>
            <a:grpSpLocks/>
          </p:cNvGrpSpPr>
          <p:nvPr/>
        </p:nvGrpSpPr>
        <p:grpSpPr bwMode="auto">
          <a:xfrm>
            <a:off x="0" y="0"/>
            <a:ext cx="9159875" cy="1430338"/>
            <a:chOff x="-5" y="0"/>
            <a:chExt cx="5770" cy="901"/>
          </a:xfrm>
        </p:grpSpPr>
        <p:sp>
          <p:nvSpPr>
            <p:cNvPr id="1355779"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55780" name="Group 4"/>
            <p:cNvGrpSpPr>
              <a:grpSpLocks/>
            </p:cNvGrpSpPr>
            <p:nvPr/>
          </p:nvGrpSpPr>
          <p:grpSpPr bwMode="auto">
            <a:xfrm>
              <a:off x="-5" y="0"/>
              <a:ext cx="5770" cy="86"/>
              <a:chOff x="-5" y="0"/>
              <a:chExt cx="5770" cy="86"/>
            </a:xfrm>
          </p:grpSpPr>
          <p:sp>
            <p:nvSpPr>
              <p:cNvPr id="1355781"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5782"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5783" name="Group 7"/>
            <p:cNvGrpSpPr>
              <a:grpSpLocks/>
            </p:cNvGrpSpPr>
            <p:nvPr/>
          </p:nvGrpSpPr>
          <p:grpSpPr bwMode="auto">
            <a:xfrm>
              <a:off x="0" y="768"/>
              <a:ext cx="5760" cy="133"/>
              <a:chOff x="1" y="768"/>
              <a:chExt cx="5760" cy="133"/>
            </a:xfrm>
          </p:grpSpPr>
          <p:sp>
            <p:nvSpPr>
              <p:cNvPr id="1355784"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5785"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55786" name="Rectangle 10"/>
          <p:cNvSpPr>
            <a:spLocks noChangeArrowheads="1"/>
          </p:cNvSpPr>
          <p:nvPr>
            <p:ph type="title"/>
          </p:nvPr>
        </p:nvSpPr>
        <p:spPr bwMode="auto">
          <a:xfrm>
            <a:off x="0" y="2825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sz="3600" b="1">
                <a:cs typeface="Times New Roman" charset="0"/>
              </a:rPr>
              <a:t>Veil Nebula in the Constellation Cygnus</a:t>
            </a:r>
            <a:endParaRPr lang="en-US" sz="3200" b="1">
              <a:solidFill>
                <a:srgbClr val="008000"/>
              </a:solidFill>
              <a:cs typeface="Times New Roman" charset="0"/>
            </a:endParaRPr>
          </a:p>
        </p:txBody>
      </p:sp>
      <p:grpSp>
        <p:nvGrpSpPr>
          <p:cNvPr id="1355789" name="Group 13"/>
          <p:cNvGrpSpPr>
            <a:grpSpLocks/>
          </p:cNvGrpSpPr>
          <p:nvPr/>
        </p:nvGrpSpPr>
        <p:grpSpPr bwMode="auto">
          <a:xfrm>
            <a:off x="2044700" y="1581150"/>
            <a:ext cx="5054600" cy="5092700"/>
            <a:chOff x="1288" y="556"/>
            <a:chExt cx="3184" cy="3208"/>
          </a:xfrm>
        </p:grpSpPr>
        <p:sp>
          <p:nvSpPr>
            <p:cNvPr id="1355787" name="AutoShape 11"/>
            <p:cNvSpPr>
              <a:spLocks noChangeAspect="1" noChangeArrowheads="1"/>
            </p:cNvSpPr>
            <p:nvPr/>
          </p:nvSpPr>
          <p:spPr bwMode="auto">
            <a:xfrm>
              <a:off x="1288" y="556"/>
              <a:ext cx="3184" cy="3208"/>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5578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 y="787"/>
              <a:ext cx="2593" cy="274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7826" name="Group 2"/>
          <p:cNvGrpSpPr>
            <a:grpSpLocks/>
          </p:cNvGrpSpPr>
          <p:nvPr/>
        </p:nvGrpSpPr>
        <p:grpSpPr bwMode="auto">
          <a:xfrm>
            <a:off x="-4763" y="0"/>
            <a:ext cx="9159876" cy="6629400"/>
            <a:chOff x="-10" y="0"/>
            <a:chExt cx="5770" cy="4176"/>
          </a:xfrm>
        </p:grpSpPr>
        <p:grpSp>
          <p:nvGrpSpPr>
            <p:cNvPr id="1357827" name="Group 3"/>
            <p:cNvGrpSpPr>
              <a:grpSpLocks/>
            </p:cNvGrpSpPr>
            <p:nvPr/>
          </p:nvGrpSpPr>
          <p:grpSpPr bwMode="auto">
            <a:xfrm>
              <a:off x="192" y="960"/>
              <a:ext cx="5376" cy="3216"/>
              <a:chOff x="192" y="960"/>
              <a:chExt cx="5376" cy="3216"/>
            </a:xfrm>
          </p:grpSpPr>
          <p:sp>
            <p:nvSpPr>
              <p:cNvPr id="1357828"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7829" name="Rectangle 5"/>
              <p:cNvSpPr>
                <a:spLocks noChangeAspect="1" noChangeArrowheads="1"/>
              </p:cNvSpPr>
              <p:nvPr/>
            </p:nvSpPr>
            <p:spPr bwMode="auto">
              <a:xfrm>
                <a:off x="635" y="1032"/>
                <a:ext cx="220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Stellar Remnants</a:t>
                </a:r>
              </a:p>
            </p:txBody>
          </p:sp>
        </p:grpSp>
        <p:grpSp>
          <p:nvGrpSpPr>
            <p:cNvPr id="1357830" name="Group 6"/>
            <p:cNvGrpSpPr>
              <a:grpSpLocks/>
            </p:cNvGrpSpPr>
            <p:nvPr/>
          </p:nvGrpSpPr>
          <p:grpSpPr bwMode="auto">
            <a:xfrm>
              <a:off x="-10" y="0"/>
              <a:ext cx="5770" cy="901"/>
              <a:chOff x="-10" y="0"/>
              <a:chExt cx="5770" cy="901"/>
            </a:xfrm>
          </p:grpSpPr>
          <p:sp>
            <p:nvSpPr>
              <p:cNvPr id="1357831"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57832" name="Group 8"/>
              <p:cNvGrpSpPr>
                <a:grpSpLocks/>
              </p:cNvGrpSpPr>
              <p:nvPr/>
            </p:nvGrpSpPr>
            <p:grpSpPr bwMode="auto">
              <a:xfrm>
                <a:off x="-10" y="0"/>
                <a:ext cx="5770" cy="86"/>
                <a:chOff x="-5" y="0"/>
                <a:chExt cx="5770" cy="86"/>
              </a:xfrm>
            </p:grpSpPr>
            <p:sp>
              <p:nvSpPr>
                <p:cNvPr id="1357833"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7834"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7835" name="Group 11"/>
              <p:cNvGrpSpPr>
                <a:grpSpLocks/>
              </p:cNvGrpSpPr>
              <p:nvPr/>
            </p:nvGrpSpPr>
            <p:grpSpPr bwMode="auto">
              <a:xfrm>
                <a:off x="-5" y="768"/>
                <a:ext cx="5760" cy="133"/>
                <a:chOff x="1" y="768"/>
                <a:chExt cx="5760" cy="133"/>
              </a:xfrm>
            </p:grpSpPr>
            <p:sp>
              <p:nvSpPr>
                <p:cNvPr id="1357836"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7837"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57838"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25.2 </a:t>
            </a:r>
            <a:r>
              <a:rPr lang="en-US" b="1">
                <a:cs typeface="Times New Roman" charset="0"/>
              </a:rPr>
              <a:t> Stellar Evolution</a:t>
            </a:r>
            <a:endParaRPr lang="en-US" sz="4200" b="1">
              <a:cs typeface="Times New Roman" charset="0"/>
            </a:endParaRPr>
          </a:p>
        </p:txBody>
      </p:sp>
      <p:sp>
        <p:nvSpPr>
          <p:cNvPr id="1357839" name="Rectangle 15"/>
          <p:cNvSpPr>
            <a:spLocks noChangeArrowheads="1"/>
          </p:cNvSpPr>
          <p:nvPr/>
        </p:nvSpPr>
        <p:spPr bwMode="auto">
          <a:xfrm>
            <a:off x="1196975" y="21637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Black Holes</a:t>
            </a:r>
          </a:p>
        </p:txBody>
      </p:sp>
      <p:sp>
        <p:nvSpPr>
          <p:cNvPr id="1357840" name="Rectangle 16"/>
          <p:cNvSpPr>
            <a:spLocks noChangeArrowheads="1"/>
          </p:cNvSpPr>
          <p:nvPr/>
        </p:nvSpPr>
        <p:spPr bwMode="auto">
          <a:xfrm>
            <a:off x="1736725" y="2640013"/>
            <a:ext cx="71834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A</a:t>
            </a:r>
            <a:r>
              <a:rPr lang="en-US">
                <a:latin typeface="Arial" charset="0"/>
                <a:cs typeface="Times New Roman" charset="0"/>
              </a:rPr>
              <a:t> black hole</a:t>
            </a:r>
            <a:r>
              <a:rPr lang="en-US" b="0">
                <a:latin typeface="Arial" charset="0"/>
                <a:cs typeface="Times New Roman" charset="0"/>
              </a:rPr>
              <a:t> is a massive star that has collapsed to such a small volume that its gravity prevents the escape of everything, including light.</a:t>
            </a:r>
          </a:p>
        </p:txBody>
      </p:sp>
      <p:sp>
        <p:nvSpPr>
          <p:cNvPr id="1357845" name="Rectangle 21"/>
          <p:cNvSpPr>
            <a:spLocks noChangeArrowheads="1"/>
          </p:cNvSpPr>
          <p:nvPr/>
        </p:nvSpPr>
        <p:spPr bwMode="auto">
          <a:xfrm>
            <a:off x="1736725" y="3802063"/>
            <a:ext cx="720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spcBef>
                <a:spcPct val="20000"/>
              </a:spcBef>
              <a:buClr>
                <a:schemeClr val="tx2"/>
              </a:buClr>
              <a:buFontTx/>
              <a:buChar char="•"/>
            </a:pPr>
            <a:r>
              <a:rPr lang="en-US" b="0">
                <a:latin typeface="Arial" charset="0"/>
                <a:cs typeface="Times New Roman" charset="0"/>
              </a:rPr>
              <a:t>Scientists think that as matter is pulled into a black hole, it should become very hot and emit a flood of X-rays before being pulled in.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8850" name="Group 2"/>
          <p:cNvGrpSpPr>
            <a:grpSpLocks/>
          </p:cNvGrpSpPr>
          <p:nvPr/>
        </p:nvGrpSpPr>
        <p:grpSpPr bwMode="auto">
          <a:xfrm>
            <a:off x="0" y="0"/>
            <a:ext cx="9159875" cy="1430338"/>
            <a:chOff x="-5" y="0"/>
            <a:chExt cx="5770" cy="901"/>
          </a:xfrm>
        </p:grpSpPr>
        <p:sp>
          <p:nvSpPr>
            <p:cNvPr id="1358851"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58852" name="Group 4"/>
            <p:cNvGrpSpPr>
              <a:grpSpLocks/>
            </p:cNvGrpSpPr>
            <p:nvPr/>
          </p:nvGrpSpPr>
          <p:grpSpPr bwMode="auto">
            <a:xfrm>
              <a:off x="-5" y="0"/>
              <a:ext cx="5770" cy="86"/>
              <a:chOff x="-5" y="0"/>
              <a:chExt cx="5770" cy="86"/>
            </a:xfrm>
          </p:grpSpPr>
          <p:sp>
            <p:nvSpPr>
              <p:cNvPr id="1358853"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8854"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8855" name="Group 7"/>
            <p:cNvGrpSpPr>
              <a:grpSpLocks/>
            </p:cNvGrpSpPr>
            <p:nvPr/>
          </p:nvGrpSpPr>
          <p:grpSpPr bwMode="auto">
            <a:xfrm>
              <a:off x="0" y="768"/>
              <a:ext cx="5760" cy="133"/>
              <a:chOff x="1" y="768"/>
              <a:chExt cx="5760" cy="133"/>
            </a:xfrm>
          </p:grpSpPr>
          <p:sp>
            <p:nvSpPr>
              <p:cNvPr id="1358856"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8857"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58858" name="Rectangle 10"/>
          <p:cNvSpPr>
            <a:spLocks noChangeArrowheads="1"/>
          </p:cNvSpPr>
          <p:nvPr>
            <p:ph type="title"/>
          </p:nvPr>
        </p:nvSpPr>
        <p:spPr bwMode="auto">
          <a:xfrm>
            <a:off x="0" y="2444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Black Hole</a:t>
            </a:r>
            <a:endParaRPr lang="en-US" sz="3200" b="1">
              <a:solidFill>
                <a:srgbClr val="008000"/>
              </a:solidFill>
              <a:cs typeface="Times New Roman" charset="0"/>
            </a:endParaRPr>
          </a:p>
        </p:txBody>
      </p:sp>
      <p:grpSp>
        <p:nvGrpSpPr>
          <p:cNvPr id="1358861" name="Group 13"/>
          <p:cNvGrpSpPr>
            <a:grpSpLocks/>
          </p:cNvGrpSpPr>
          <p:nvPr/>
        </p:nvGrpSpPr>
        <p:grpSpPr bwMode="auto">
          <a:xfrm>
            <a:off x="323850" y="1593850"/>
            <a:ext cx="8496300" cy="5092700"/>
            <a:chOff x="204" y="1004"/>
            <a:chExt cx="5352" cy="3208"/>
          </a:xfrm>
        </p:grpSpPr>
        <p:sp>
          <p:nvSpPr>
            <p:cNvPr id="1358859" name="AutoShape 11"/>
            <p:cNvSpPr>
              <a:spLocks noChangeAspect="1" noChangeArrowheads="1"/>
            </p:cNvSpPr>
            <p:nvPr/>
          </p:nvSpPr>
          <p:spPr bwMode="auto">
            <a:xfrm>
              <a:off x="204" y="1004"/>
              <a:ext cx="5352" cy="3208"/>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588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 y="1300"/>
              <a:ext cx="4886" cy="261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0898" name="Group 2"/>
          <p:cNvGrpSpPr>
            <a:grpSpLocks/>
          </p:cNvGrpSpPr>
          <p:nvPr/>
        </p:nvGrpSpPr>
        <p:grpSpPr bwMode="auto">
          <a:xfrm>
            <a:off x="-4763" y="0"/>
            <a:ext cx="9159876" cy="6629400"/>
            <a:chOff x="-10" y="0"/>
            <a:chExt cx="5770" cy="4176"/>
          </a:xfrm>
        </p:grpSpPr>
        <p:grpSp>
          <p:nvGrpSpPr>
            <p:cNvPr id="1360899" name="Group 3"/>
            <p:cNvGrpSpPr>
              <a:grpSpLocks/>
            </p:cNvGrpSpPr>
            <p:nvPr/>
          </p:nvGrpSpPr>
          <p:grpSpPr bwMode="auto">
            <a:xfrm>
              <a:off x="192" y="960"/>
              <a:ext cx="5376" cy="3216"/>
              <a:chOff x="192" y="960"/>
              <a:chExt cx="5376" cy="3216"/>
            </a:xfrm>
          </p:grpSpPr>
          <p:sp>
            <p:nvSpPr>
              <p:cNvPr id="1360900"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0901" name="Rectangle 5"/>
              <p:cNvSpPr>
                <a:spLocks noChangeAspect="1" noChangeArrowheads="1"/>
              </p:cNvSpPr>
              <p:nvPr/>
            </p:nvSpPr>
            <p:spPr bwMode="auto">
              <a:xfrm>
                <a:off x="635" y="1032"/>
                <a:ext cx="279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The Milky Way Galaxy</a:t>
                </a:r>
              </a:p>
            </p:txBody>
          </p:sp>
        </p:grpSp>
        <p:grpSp>
          <p:nvGrpSpPr>
            <p:cNvPr id="1360902" name="Group 6"/>
            <p:cNvGrpSpPr>
              <a:grpSpLocks/>
            </p:cNvGrpSpPr>
            <p:nvPr/>
          </p:nvGrpSpPr>
          <p:grpSpPr bwMode="auto">
            <a:xfrm>
              <a:off x="-10" y="0"/>
              <a:ext cx="5770" cy="901"/>
              <a:chOff x="-10" y="0"/>
              <a:chExt cx="5770" cy="901"/>
            </a:xfrm>
          </p:grpSpPr>
          <p:sp>
            <p:nvSpPr>
              <p:cNvPr id="1360903"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0904" name="Group 8"/>
              <p:cNvGrpSpPr>
                <a:grpSpLocks/>
              </p:cNvGrpSpPr>
              <p:nvPr/>
            </p:nvGrpSpPr>
            <p:grpSpPr bwMode="auto">
              <a:xfrm>
                <a:off x="-10" y="0"/>
                <a:ext cx="5770" cy="86"/>
                <a:chOff x="-5" y="0"/>
                <a:chExt cx="5770" cy="86"/>
              </a:xfrm>
            </p:grpSpPr>
            <p:sp>
              <p:nvSpPr>
                <p:cNvPr id="1360905"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0906"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0907" name="Group 11"/>
              <p:cNvGrpSpPr>
                <a:grpSpLocks/>
              </p:cNvGrpSpPr>
              <p:nvPr/>
            </p:nvGrpSpPr>
            <p:grpSpPr bwMode="auto">
              <a:xfrm>
                <a:off x="-5" y="768"/>
                <a:ext cx="5760" cy="133"/>
                <a:chOff x="1" y="768"/>
                <a:chExt cx="5760" cy="133"/>
              </a:xfrm>
            </p:grpSpPr>
            <p:sp>
              <p:nvSpPr>
                <p:cNvPr id="1360908"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0909"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60910"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25.3 </a:t>
            </a:r>
            <a:r>
              <a:rPr lang="en-US" b="1">
                <a:cs typeface="Times New Roman" charset="0"/>
              </a:rPr>
              <a:t> The Universe</a:t>
            </a:r>
            <a:endParaRPr lang="en-US" sz="4200" b="1">
              <a:cs typeface="Times New Roman" charset="0"/>
            </a:endParaRPr>
          </a:p>
        </p:txBody>
      </p:sp>
      <p:sp>
        <p:nvSpPr>
          <p:cNvPr id="1360911" name="Rectangle 15"/>
          <p:cNvSpPr>
            <a:spLocks noChangeArrowheads="1"/>
          </p:cNvSpPr>
          <p:nvPr/>
        </p:nvSpPr>
        <p:spPr bwMode="auto">
          <a:xfrm>
            <a:off x="1260475" y="2163763"/>
            <a:ext cx="76358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A</a:t>
            </a:r>
            <a:r>
              <a:rPr lang="en-US" sz="2800">
                <a:latin typeface="Arial" charset="0"/>
                <a:cs typeface="Times New Roman" charset="0"/>
              </a:rPr>
              <a:t> galaxy </a:t>
            </a:r>
            <a:r>
              <a:rPr lang="en-US" sz="2800" b="0">
                <a:latin typeface="Arial" charset="0"/>
                <a:cs typeface="Times New Roman" charset="0"/>
              </a:rPr>
              <a:t>is a group of stars, dust, and gases held together by gravity.</a:t>
            </a:r>
          </a:p>
        </p:txBody>
      </p:sp>
      <p:sp>
        <p:nvSpPr>
          <p:cNvPr id="1360912" name="Rectangle 16"/>
          <p:cNvSpPr>
            <a:spLocks noChangeArrowheads="1"/>
          </p:cNvSpPr>
          <p:nvPr/>
        </p:nvSpPr>
        <p:spPr bwMode="auto">
          <a:xfrm>
            <a:off x="1736725" y="3557588"/>
            <a:ext cx="71326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The Milky Way is a large spiral galaxy whose disk is about 100,000 light-years wide and about 10,000 light-years thick at the nucleus.</a:t>
            </a:r>
          </a:p>
        </p:txBody>
      </p:sp>
      <p:sp>
        <p:nvSpPr>
          <p:cNvPr id="1360914" name="Rectangle 18"/>
          <p:cNvSpPr>
            <a:spLocks noChangeArrowheads="1"/>
          </p:cNvSpPr>
          <p:nvPr/>
        </p:nvSpPr>
        <p:spPr bwMode="auto">
          <a:xfrm>
            <a:off x="1260475" y="3074988"/>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Size of the Milky Way</a:t>
            </a:r>
          </a:p>
        </p:txBody>
      </p:sp>
      <p:sp>
        <p:nvSpPr>
          <p:cNvPr id="1360915" name="Rectangle 19"/>
          <p:cNvSpPr>
            <a:spLocks noChangeArrowheads="1"/>
          </p:cNvSpPr>
          <p:nvPr/>
        </p:nvSpPr>
        <p:spPr bwMode="auto">
          <a:xfrm>
            <a:off x="1736725" y="5205413"/>
            <a:ext cx="71326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Radio telescopes reveal that the Milky Way has at least three distinct spiral arms, with some splintering.</a:t>
            </a:r>
          </a:p>
        </p:txBody>
      </p:sp>
      <p:sp>
        <p:nvSpPr>
          <p:cNvPr id="1360916" name="Rectangle 20"/>
          <p:cNvSpPr>
            <a:spLocks noChangeArrowheads="1"/>
          </p:cNvSpPr>
          <p:nvPr/>
        </p:nvSpPr>
        <p:spPr bwMode="auto">
          <a:xfrm>
            <a:off x="1260475" y="472281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Structure of the Milky Way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3970" name="Group 2"/>
          <p:cNvGrpSpPr>
            <a:grpSpLocks/>
          </p:cNvGrpSpPr>
          <p:nvPr/>
        </p:nvGrpSpPr>
        <p:grpSpPr bwMode="auto">
          <a:xfrm>
            <a:off x="0" y="0"/>
            <a:ext cx="9159875" cy="1430338"/>
            <a:chOff x="-5" y="0"/>
            <a:chExt cx="5770" cy="901"/>
          </a:xfrm>
        </p:grpSpPr>
        <p:sp>
          <p:nvSpPr>
            <p:cNvPr id="1363971"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3972" name="Group 4"/>
            <p:cNvGrpSpPr>
              <a:grpSpLocks/>
            </p:cNvGrpSpPr>
            <p:nvPr/>
          </p:nvGrpSpPr>
          <p:grpSpPr bwMode="auto">
            <a:xfrm>
              <a:off x="-5" y="0"/>
              <a:ext cx="5770" cy="86"/>
              <a:chOff x="-5" y="0"/>
              <a:chExt cx="5770" cy="86"/>
            </a:xfrm>
          </p:grpSpPr>
          <p:sp>
            <p:nvSpPr>
              <p:cNvPr id="1363973"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3974"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3975" name="Group 7"/>
            <p:cNvGrpSpPr>
              <a:grpSpLocks/>
            </p:cNvGrpSpPr>
            <p:nvPr/>
          </p:nvGrpSpPr>
          <p:grpSpPr bwMode="auto">
            <a:xfrm>
              <a:off x="0" y="768"/>
              <a:ext cx="5760" cy="133"/>
              <a:chOff x="1" y="768"/>
              <a:chExt cx="5760" cy="133"/>
            </a:xfrm>
          </p:grpSpPr>
          <p:sp>
            <p:nvSpPr>
              <p:cNvPr id="1363976"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3977"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63978" name="Rectangle 10"/>
          <p:cNvSpPr>
            <a:spLocks noChangeArrowheads="1"/>
          </p:cNvSpPr>
          <p:nvPr>
            <p:ph type="title"/>
          </p:nvPr>
        </p:nvSpPr>
        <p:spPr bwMode="auto">
          <a:xfrm>
            <a:off x="0" y="2317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Structure of the Milky Way</a:t>
            </a:r>
            <a:endParaRPr lang="en-US" sz="3200" b="1">
              <a:solidFill>
                <a:srgbClr val="008000"/>
              </a:solidFill>
              <a:cs typeface="Times New Roman" charset="0"/>
            </a:endParaRPr>
          </a:p>
        </p:txBody>
      </p:sp>
      <p:grpSp>
        <p:nvGrpSpPr>
          <p:cNvPr id="1363981" name="Group 13"/>
          <p:cNvGrpSpPr>
            <a:grpSpLocks/>
          </p:cNvGrpSpPr>
          <p:nvPr/>
        </p:nvGrpSpPr>
        <p:grpSpPr bwMode="auto">
          <a:xfrm>
            <a:off x="2571750" y="1511300"/>
            <a:ext cx="4000500" cy="5194300"/>
            <a:chOff x="1620" y="952"/>
            <a:chExt cx="2520" cy="3272"/>
          </a:xfrm>
        </p:grpSpPr>
        <p:sp>
          <p:nvSpPr>
            <p:cNvPr id="1363979" name="AutoShape 11"/>
            <p:cNvSpPr>
              <a:spLocks noChangeAspect="1" noChangeArrowheads="1"/>
            </p:cNvSpPr>
            <p:nvPr/>
          </p:nvSpPr>
          <p:spPr bwMode="auto">
            <a:xfrm>
              <a:off x="1620" y="952"/>
              <a:ext cx="2520" cy="3272"/>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6398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 y="1037"/>
              <a:ext cx="1412" cy="310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6018" name="Group 2"/>
          <p:cNvGrpSpPr>
            <a:grpSpLocks/>
          </p:cNvGrpSpPr>
          <p:nvPr/>
        </p:nvGrpSpPr>
        <p:grpSpPr bwMode="auto">
          <a:xfrm>
            <a:off x="-4763" y="0"/>
            <a:ext cx="9159876" cy="6629400"/>
            <a:chOff x="-10" y="0"/>
            <a:chExt cx="5770" cy="4176"/>
          </a:xfrm>
        </p:grpSpPr>
        <p:grpSp>
          <p:nvGrpSpPr>
            <p:cNvPr id="1366019" name="Group 3"/>
            <p:cNvGrpSpPr>
              <a:grpSpLocks/>
            </p:cNvGrpSpPr>
            <p:nvPr/>
          </p:nvGrpSpPr>
          <p:grpSpPr bwMode="auto">
            <a:xfrm>
              <a:off x="192" y="960"/>
              <a:ext cx="5376" cy="3216"/>
              <a:chOff x="192" y="960"/>
              <a:chExt cx="5376" cy="3216"/>
            </a:xfrm>
          </p:grpSpPr>
          <p:sp>
            <p:nvSpPr>
              <p:cNvPr id="1366020"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6021" name="Rectangle 5"/>
              <p:cNvSpPr>
                <a:spLocks noChangeAspect="1" noChangeArrowheads="1"/>
              </p:cNvSpPr>
              <p:nvPr/>
            </p:nvSpPr>
            <p:spPr bwMode="auto">
              <a:xfrm>
                <a:off x="635" y="1032"/>
                <a:ext cx="229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Types of Galaxies</a:t>
                </a:r>
              </a:p>
            </p:txBody>
          </p:sp>
        </p:grpSp>
        <p:grpSp>
          <p:nvGrpSpPr>
            <p:cNvPr id="1366022" name="Group 6"/>
            <p:cNvGrpSpPr>
              <a:grpSpLocks/>
            </p:cNvGrpSpPr>
            <p:nvPr/>
          </p:nvGrpSpPr>
          <p:grpSpPr bwMode="auto">
            <a:xfrm>
              <a:off x="-10" y="0"/>
              <a:ext cx="5770" cy="901"/>
              <a:chOff x="-10" y="0"/>
              <a:chExt cx="5770" cy="901"/>
            </a:xfrm>
          </p:grpSpPr>
          <p:sp>
            <p:nvSpPr>
              <p:cNvPr id="1366023"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6024" name="Group 8"/>
              <p:cNvGrpSpPr>
                <a:grpSpLocks/>
              </p:cNvGrpSpPr>
              <p:nvPr/>
            </p:nvGrpSpPr>
            <p:grpSpPr bwMode="auto">
              <a:xfrm>
                <a:off x="-10" y="0"/>
                <a:ext cx="5770" cy="86"/>
                <a:chOff x="-5" y="0"/>
                <a:chExt cx="5770" cy="86"/>
              </a:xfrm>
            </p:grpSpPr>
            <p:sp>
              <p:nvSpPr>
                <p:cNvPr id="1366025"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6026"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6027" name="Group 11"/>
              <p:cNvGrpSpPr>
                <a:grpSpLocks/>
              </p:cNvGrpSpPr>
              <p:nvPr/>
            </p:nvGrpSpPr>
            <p:grpSpPr bwMode="auto">
              <a:xfrm>
                <a:off x="-5" y="768"/>
                <a:ext cx="5760" cy="133"/>
                <a:chOff x="1" y="768"/>
                <a:chExt cx="5760" cy="133"/>
              </a:xfrm>
            </p:grpSpPr>
            <p:sp>
              <p:nvSpPr>
                <p:cNvPr id="1366028"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6029"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66030"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25.3</a:t>
            </a:r>
            <a:r>
              <a:rPr lang="en-US" b="1">
                <a:cs typeface="Times New Roman" charset="0"/>
              </a:rPr>
              <a:t>  The Universe</a:t>
            </a:r>
            <a:endParaRPr lang="en-US" sz="4200" b="1">
              <a:cs typeface="Times New Roman" charset="0"/>
            </a:endParaRPr>
          </a:p>
        </p:txBody>
      </p:sp>
      <p:sp>
        <p:nvSpPr>
          <p:cNvPr id="1366033" name="Rectangle 17"/>
          <p:cNvSpPr>
            <a:spLocks noChangeArrowheads="1"/>
          </p:cNvSpPr>
          <p:nvPr/>
        </p:nvSpPr>
        <p:spPr bwMode="auto">
          <a:xfrm>
            <a:off x="1260475" y="2160588"/>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Spiral Galaxies</a:t>
            </a:r>
          </a:p>
        </p:txBody>
      </p:sp>
      <p:sp>
        <p:nvSpPr>
          <p:cNvPr id="1366036" name="Rectangle 20"/>
          <p:cNvSpPr>
            <a:spLocks noChangeArrowheads="1"/>
          </p:cNvSpPr>
          <p:nvPr/>
        </p:nvSpPr>
        <p:spPr bwMode="auto">
          <a:xfrm>
            <a:off x="1736725" y="2633663"/>
            <a:ext cx="7119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About 30 percent of all galaxies are spiral galaxies. </a:t>
            </a:r>
          </a:p>
        </p:txBody>
      </p:sp>
      <p:sp>
        <p:nvSpPr>
          <p:cNvPr id="1366037" name="Rectangle 21"/>
          <p:cNvSpPr>
            <a:spLocks noChangeArrowheads="1"/>
          </p:cNvSpPr>
          <p:nvPr/>
        </p:nvSpPr>
        <p:spPr bwMode="auto">
          <a:xfrm>
            <a:off x="1736725" y="3417888"/>
            <a:ext cx="7129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They have large diameters of 20,000 to 125,000 light-years and contain both young and old stars.</a:t>
            </a:r>
          </a:p>
        </p:txBody>
      </p:sp>
      <p:sp>
        <p:nvSpPr>
          <p:cNvPr id="1366038" name="Rectangle 22"/>
          <p:cNvSpPr>
            <a:spLocks noChangeArrowheads="1"/>
          </p:cNvSpPr>
          <p:nvPr/>
        </p:nvSpPr>
        <p:spPr bwMode="auto">
          <a:xfrm>
            <a:off x="1736725" y="4687888"/>
            <a:ext cx="7164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About 60 percent of galaxies are classified as elliptical galaxies.</a:t>
            </a:r>
          </a:p>
        </p:txBody>
      </p:sp>
      <p:sp>
        <p:nvSpPr>
          <p:cNvPr id="1366039" name="Rectangle 23"/>
          <p:cNvSpPr>
            <a:spLocks noChangeArrowheads="1"/>
          </p:cNvSpPr>
          <p:nvPr/>
        </p:nvSpPr>
        <p:spPr bwMode="auto">
          <a:xfrm>
            <a:off x="1260475" y="4210050"/>
            <a:ext cx="7635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Elliptical Galaxies</a:t>
            </a:r>
          </a:p>
        </p:txBody>
      </p:sp>
      <p:sp>
        <p:nvSpPr>
          <p:cNvPr id="1366040" name="Rectangle 24"/>
          <p:cNvSpPr>
            <a:spLocks noChangeArrowheads="1"/>
          </p:cNvSpPr>
          <p:nvPr/>
        </p:nvSpPr>
        <p:spPr bwMode="auto">
          <a:xfrm>
            <a:off x="1736725" y="5480050"/>
            <a:ext cx="7119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Elliptical galaxies range in shape from round to oval.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3570" name="Group 2"/>
          <p:cNvGrpSpPr>
            <a:grpSpLocks/>
          </p:cNvGrpSpPr>
          <p:nvPr/>
        </p:nvGrpSpPr>
        <p:grpSpPr bwMode="auto">
          <a:xfrm>
            <a:off x="0" y="0"/>
            <a:ext cx="9159875" cy="1430338"/>
            <a:chOff x="-5" y="0"/>
            <a:chExt cx="5770" cy="901"/>
          </a:xfrm>
        </p:grpSpPr>
        <p:sp>
          <p:nvSpPr>
            <p:cNvPr id="1133571"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33572" name="Group 4"/>
            <p:cNvGrpSpPr>
              <a:grpSpLocks/>
            </p:cNvGrpSpPr>
            <p:nvPr/>
          </p:nvGrpSpPr>
          <p:grpSpPr bwMode="auto">
            <a:xfrm>
              <a:off x="-5" y="0"/>
              <a:ext cx="5770" cy="86"/>
              <a:chOff x="-5" y="0"/>
              <a:chExt cx="5770" cy="86"/>
            </a:xfrm>
          </p:grpSpPr>
          <p:sp>
            <p:nvSpPr>
              <p:cNvPr id="1133573"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4"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3575" name="Group 7"/>
            <p:cNvGrpSpPr>
              <a:grpSpLocks/>
            </p:cNvGrpSpPr>
            <p:nvPr/>
          </p:nvGrpSpPr>
          <p:grpSpPr bwMode="auto">
            <a:xfrm>
              <a:off x="0" y="768"/>
              <a:ext cx="5760" cy="133"/>
              <a:chOff x="1" y="768"/>
              <a:chExt cx="5760" cy="133"/>
            </a:xfrm>
          </p:grpSpPr>
          <p:sp>
            <p:nvSpPr>
              <p:cNvPr id="1133576"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7"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33578" name="Rectangle 10"/>
          <p:cNvSpPr>
            <a:spLocks noChangeArrowheads="1"/>
          </p:cNvSpPr>
          <p:nvPr>
            <p:ph type="title"/>
          </p:nvPr>
        </p:nvSpPr>
        <p:spPr bwMode="auto">
          <a:xfrm>
            <a:off x="0" y="2317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t>The Constellation Orion</a:t>
            </a:r>
          </a:p>
        </p:txBody>
      </p:sp>
      <p:grpSp>
        <p:nvGrpSpPr>
          <p:cNvPr id="1133592" name="Group 24"/>
          <p:cNvGrpSpPr>
            <a:grpSpLocks/>
          </p:cNvGrpSpPr>
          <p:nvPr/>
        </p:nvGrpSpPr>
        <p:grpSpPr bwMode="auto">
          <a:xfrm>
            <a:off x="1511300" y="1593850"/>
            <a:ext cx="6121400" cy="5092700"/>
            <a:chOff x="952" y="1004"/>
            <a:chExt cx="3856" cy="3208"/>
          </a:xfrm>
        </p:grpSpPr>
        <p:sp>
          <p:nvSpPr>
            <p:cNvPr id="1133579" name="AutoShape 11"/>
            <p:cNvSpPr>
              <a:spLocks noChangeAspect="1" noChangeArrowheads="1"/>
            </p:cNvSpPr>
            <p:nvPr/>
          </p:nvSpPr>
          <p:spPr bwMode="auto">
            <a:xfrm>
              <a:off x="952" y="1004"/>
              <a:ext cx="3856" cy="3208"/>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13359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 y="1090"/>
              <a:ext cx="3036" cy="30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7042" name="Group 2"/>
          <p:cNvGrpSpPr>
            <a:grpSpLocks/>
          </p:cNvGrpSpPr>
          <p:nvPr/>
        </p:nvGrpSpPr>
        <p:grpSpPr bwMode="auto">
          <a:xfrm>
            <a:off x="0" y="0"/>
            <a:ext cx="9159875" cy="1430338"/>
            <a:chOff x="-5" y="0"/>
            <a:chExt cx="5770" cy="901"/>
          </a:xfrm>
        </p:grpSpPr>
        <p:sp>
          <p:nvSpPr>
            <p:cNvPr id="1367043"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7044" name="Group 4"/>
            <p:cNvGrpSpPr>
              <a:grpSpLocks/>
            </p:cNvGrpSpPr>
            <p:nvPr/>
          </p:nvGrpSpPr>
          <p:grpSpPr bwMode="auto">
            <a:xfrm>
              <a:off x="-5" y="0"/>
              <a:ext cx="5770" cy="86"/>
              <a:chOff x="-5" y="0"/>
              <a:chExt cx="5770" cy="86"/>
            </a:xfrm>
          </p:grpSpPr>
          <p:sp>
            <p:nvSpPr>
              <p:cNvPr id="1367045"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7046"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7047" name="Group 7"/>
            <p:cNvGrpSpPr>
              <a:grpSpLocks/>
            </p:cNvGrpSpPr>
            <p:nvPr/>
          </p:nvGrpSpPr>
          <p:grpSpPr bwMode="auto">
            <a:xfrm>
              <a:off x="0" y="768"/>
              <a:ext cx="5760" cy="133"/>
              <a:chOff x="1" y="768"/>
              <a:chExt cx="5760" cy="133"/>
            </a:xfrm>
          </p:grpSpPr>
          <p:sp>
            <p:nvSpPr>
              <p:cNvPr id="1367048"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7049"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67050" name="Rectangle 10"/>
          <p:cNvSpPr>
            <a:spLocks noChangeArrowheads="1"/>
          </p:cNvSpPr>
          <p:nvPr>
            <p:ph type="title"/>
          </p:nvPr>
        </p:nvSpPr>
        <p:spPr bwMode="auto">
          <a:xfrm>
            <a:off x="0" y="2317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Spiral Galaxies</a:t>
            </a:r>
            <a:endParaRPr lang="en-US" sz="3200" b="1">
              <a:solidFill>
                <a:srgbClr val="008000"/>
              </a:solidFill>
              <a:cs typeface="Times New Roman" charset="0"/>
            </a:endParaRPr>
          </a:p>
        </p:txBody>
      </p:sp>
      <p:grpSp>
        <p:nvGrpSpPr>
          <p:cNvPr id="1367055" name="Group 15"/>
          <p:cNvGrpSpPr>
            <a:grpSpLocks/>
          </p:cNvGrpSpPr>
          <p:nvPr/>
        </p:nvGrpSpPr>
        <p:grpSpPr bwMode="auto">
          <a:xfrm>
            <a:off x="247650" y="2114550"/>
            <a:ext cx="8648700" cy="3835400"/>
            <a:chOff x="156" y="1524"/>
            <a:chExt cx="5448" cy="2416"/>
          </a:xfrm>
        </p:grpSpPr>
        <p:sp>
          <p:nvSpPr>
            <p:cNvPr id="1367051" name="AutoShape 11"/>
            <p:cNvSpPr>
              <a:spLocks noChangeAspect="1" noChangeArrowheads="1"/>
            </p:cNvSpPr>
            <p:nvPr/>
          </p:nvSpPr>
          <p:spPr bwMode="auto">
            <a:xfrm>
              <a:off x="156" y="1524"/>
              <a:ext cx="5448" cy="24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grpSp>
          <p:nvGrpSpPr>
            <p:cNvPr id="1367054" name="Group 14"/>
            <p:cNvGrpSpPr>
              <a:grpSpLocks noChangeAspect="1"/>
            </p:cNvGrpSpPr>
            <p:nvPr/>
          </p:nvGrpSpPr>
          <p:grpSpPr bwMode="auto">
            <a:xfrm>
              <a:off x="314" y="1844"/>
              <a:ext cx="5132" cy="1776"/>
              <a:chOff x="266" y="1877"/>
              <a:chExt cx="4993" cy="1728"/>
            </a:xfrm>
          </p:grpSpPr>
          <p:pic>
            <p:nvPicPr>
              <p:cNvPr id="13670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 y="1878"/>
                <a:ext cx="2470" cy="1727"/>
              </a:xfrm>
              <a:prstGeom prst="rect">
                <a:avLst/>
              </a:prstGeom>
              <a:noFill/>
              <a:extLst>
                <a:ext uri="{909E8E84-426E-40DD-AFC4-6F175D3DCCD1}">
                  <a14:hiddenFill xmlns:a14="http://schemas.microsoft.com/office/drawing/2010/main">
                    <a:solidFill>
                      <a:srgbClr val="FFFFFF"/>
                    </a:solidFill>
                  </a14:hiddenFill>
                </a:ext>
              </a:extLst>
            </p:spPr>
          </p:pic>
          <p:pic>
            <p:nvPicPr>
              <p:cNvPr id="136705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 y="1877"/>
                <a:ext cx="2470" cy="1728"/>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9090" name="Group 2"/>
          <p:cNvGrpSpPr>
            <a:grpSpLocks/>
          </p:cNvGrpSpPr>
          <p:nvPr/>
        </p:nvGrpSpPr>
        <p:grpSpPr bwMode="auto">
          <a:xfrm>
            <a:off x="0" y="0"/>
            <a:ext cx="9159875" cy="1430338"/>
            <a:chOff x="-5" y="0"/>
            <a:chExt cx="5770" cy="901"/>
          </a:xfrm>
        </p:grpSpPr>
        <p:sp>
          <p:nvSpPr>
            <p:cNvPr id="1369091"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9092" name="Group 4"/>
            <p:cNvGrpSpPr>
              <a:grpSpLocks/>
            </p:cNvGrpSpPr>
            <p:nvPr/>
          </p:nvGrpSpPr>
          <p:grpSpPr bwMode="auto">
            <a:xfrm>
              <a:off x="-5" y="0"/>
              <a:ext cx="5770" cy="86"/>
              <a:chOff x="-5" y="0"/>
              <a:chExt cx="5770" cy="86"/>
            </a:xfrm>
          </p:grpSpPr>
          <p:sp>
            <p:nvSpPr>
              <p:cNvPr id="1369093"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9094"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9095" name="Group 7"/>
            <p:cNvGrpSpPr>
              <a:grpSpLocks/>
            </p:cNvGrpSpPr>
            <p:nvPr/>
          </p:nvGrpSpPr>
          <p:grpSpPr bwMode="auto">
            <a:xfrm>
              <a:off x="0" y="768"/>
              <a:ext cx="5760" cy="133"/>
              <a:chOff x="1" y="768"/>
              <a:chExt cx="5760" cy="133"/>
            </a:xfrm>
          </p:grpSpPr>
          <p:sp>
            <p:nvSpPr>
              <p:cNvPr id="1369096"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9097"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69098" name="Rectangle 10"/>
          <p:cNvSpPr>
            <a:spLocks noChangeArrowheads="1"/>
          </p:cNvSpPr>
          <p:nvPr>
            <p:ph type="title"/>
          </p:nvPr>
        </p:nvSpPr>
        <p:spPr bwMode="auto">
          <a:xfrm>
            <a:off x="0" y="2190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Elliptical Galaxy</a:t>
            </a:r>
            <a:endParaRPr lang="en-US" sz="3200" b="1">
              <a:solidFill>
                <a:srgbClr val="008000"/>
              </a:solidFill>
              <a:cs typeface="Times New Roman" charset="0"/>
            </a:endParaRPr>
          </a:p>
        </p:txBody>
      </p:sp>
      <p:grpSp>
        <p:nvGrpSpPr>
          <p:cNvPr id="1369101" name="Group 13"/>
          <p:cNvGrpSpPr>
            <a:grpSpLocks/>
          </p:cNvGrpSpPr>
          <p:nvPr/>
        </p:nvGrpSpPr>
        <p:grpSpPr bwMode="auto">
          <a:xfrm>
            <a:off x="1778000" y="1593850"/>
            <a:ext cx="5588000" cy="5092700"/>
            <a:chOff x="1120" y="1004"/>
            <a:chExt cx="3520" cy="3208"/>
          </a:xfrm>
        </p:grpSpPr>
        <p:sp>
          <p:nvSpPr>
            <p:cNvPr id="1369099" name="AutoShape 11"/>
            <p:cNvSpPr>
              <a:spLocks noChangeAspect="1" noChangeArrowheads="1"/>
            </p:cNvSpPr>
            <p:nvPr/>
          </p:nvSpPr>
          <p:spPr bwMode="auto">
            <a:xfrm>
              <a:off x="1120" y="1004"/>
              <a:ext cx="3520" cy="3208"/>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6910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 y="1166"/>
              <a:ext cx="2874" cy="288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1138" name="Group 2"/>
          <p:cNvGrpSpPr>
            <a:grpSpLocks/>
          </p:cNvGrpSpPr>
          <p:nvPr/>
        </p:nvGrpSpPr>
        <p:grpSpPr bwMode="auto">
          <a:xfrm>
            <a:off x="-4763" y="0"/>
            <a:ext cx="9159876" cy="6629400"/>
            <a:chOff x="-10" y="0"/>
            <a:chExt cx="5770" cy="4176"/>
          </a:xfrm>
        </p:grpSpPr>
        <p:grpSp>
          <p:nvGrpSpPr>
            <p:cNvPr id="1371139" name="Group 3"/>
            <p:cNvGrpSpPr>
              <a:grpSpLocks/>
            </p:cNvGrpSpPr>
            <p:nvPr/>
          </p:nvGrpSpPr>
          <p:grpSpPr bwMode="auto">
            <a:xfrm>
              <a:off x="192" y="960"/>
              <a:ext cx="5376" cy="3216"/>
              <a:chOff x="192" y="960"/>
              <a:chExt cx="5376" cy="3216"/>
            </a:xfrm>
          </p:grpSpPr>
          <p:sp>
            <p:nvSpPr>
              <p:cNvPr id="1371140"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141" name="Rectangle 5"/>
              <p:cNvSpPr>
                <a:spLocks noChangeAspect="1" noChangeArrowheads="1"/>
              </p:cNvSpPr>
              <p:nvPr/>
            </p:nvSpPr>
            <p:spPr bwMode="auto">
              <a:xfrm>
                <a:off x="635" y="1032"/>
                <a:ext cx="229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Types of Galaxies</a:t>
                </a:r>
              </a:p>
            </p:txBody>
          </p:sp>
        </p:grpSp>
        <p:grpSp>
          <p:nvGrpSpPr>
            <p:cNvPr id="1371142" name="Group 6"/>
            <p:cNvGrpSpPr>
              <a:grpSpLocks/>
            </p:cNvGrpSpPr>
            <p:nvPr/>
          </p:nvGrpSpPr>
          <p:grpSpPr bwMode="auto">
            <a:xfrm>
              <a:off x="-10" y="0"/>
              <a:ext cx="5770" cy="901"/>
              <a:chOff x="-10" y="0"/>
              <a:chExt cx="5770" cy="901"/>
            </a:xfrm>
          </p:grpSpPr>
          <p:sp>
            <p:nvSpPr>
              <p:cNvPr id="1371143"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1144" name="Group 8"/>
              <p:cNvGrpSpPr>
                <a:grpSpLocks/>
              </p:cNvGrpSpPr>
              <p:nvPr/>
            </p:nvGrpSpPr>
            <p:grpSpPr bwMode="auto">
              <a:xfrm>
                <a:off x="-10" y="0"/>
                <a:ext cx="5770" cy="86"/>
                <a:chOff x="-5" y="0"/>
                <a:chExt cx="5770" cy="86"/>
              </a:xfrm>
            </p:grpSpPr>
            <p:sp>
              <p:nvSpPr>
                <p:cNvPr id="1371145"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146"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1147" name="Group 11"/>
              <p:cNvGrpSpPr>
                <a:grpSpLocks/>
              </p:cNvGrpSpPr>
              <p:nvPr/>
            </p:nvGrpSpPr>
            <p:grpSpPr bwMode="auto">
              <a:xfrm>
                <a:off x="-5" y="768"/>
                <a:ext cx="5760" cy="133"/>
                <a:chOff x="1" y="768"/>
                <a:chExt cx="5760" cy="133"/>
              </a:xfrm>
            </p:grpSpPr>
            <p:sp>
              <p:nvSpPr>
                <p:cNvPr id="1371148"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149"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71150"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25.3</a:t>
            </a:r>
            <a:r>
              <a:rPr lang="en-US" b="1">
                <a:cs typeface="Times New Roman" charset="0"/>
              </a:rPr>
              <a:t>  The Universe</a:t>
            </a:r>
            <a:endParaRPr lang="en-US" sz="4200" b="1">
              <a:cs typeface="Times New Roman" charset="0"/>
            </a:endParaRPr>
          </a:p>
        </p:txBody>
      </p:sp>
      <p:sp>
        <p:nvSpPr>
          <p:cNvPr id="1371151" name="Rectangle 15"/>
          <p:cNvSpPr>
            <a:spLocks noChangeArrowheads="1"/>
          </p:cNvSpPr>
          <p:nvPr/>
        </p:nvSpPr>
        <p:spPr bwMode="auto">
          <a:xfrm>
            <a:off x="1736725" y="3394075"/>
            <a:ext cx="711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sz="2200" b="0">
                <a:latin typeface="Arial" charset="0"/>
                <a:cs typeface="Times New Roman" charset="0"/>
              </a:rPr>
              <a:t>•  In addition to shape and size, one of the major differences among different types of galaxies is the age of their stars. Irregular galaxies contain young stars.</a:t>
            </a:r>
          </a:p>
        </p:txBody>
      </p:sp>
      <p:sp>
        <p:nvSpPr>
          <p:cNvPr id="1371152" name="Rectangle 16"/>
          <p:cNvSpPr>
            <a:spLocks noChangeArrowheads="1"/>
          </p:cNvSpPr>
          <p:nvPr/>
        </p:nvSpPr>
        <p:spPr bwMode="auto">
          <a:xfrm>
            <a:off x="1260475" y="2160588"/>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Irregular Galaxies</a:t>
            </a:r>
          </a:p>
        </p:txBody>
      </p:sp>
      <p:sp>
        <p:nvSpPr>
          <p:cNvPr id="1371158" name="Rectangle 22"/>
          <p:cNvSpPr>
            <a:spLocks noChangeArrowheads="1"/>
          </p:cNvSpPr>
          <p:nvPr/>
        </p:nvSpPr>
        <p:spPr bwMode="auto">
          <a:xfrm>
            <a:off x="1736725" y="2628900"/>
            <a:ext cx="7115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sz="2200" b="0">
                <a:latin typeface="Arial" charset="0"/>
                <a:cs typeface="Times New Roman" charset="0"/>
              </a:rPr>
              <a:t>•  Only 10 percent of the known galaxies have irregular shapes and are classified as irregular galaxies.</a:t>
            </a:r>
          </a:p>
        </p:txBody>
      </p:sp>
      <p:sp>
        <p:nvSpPr>
          <p:cNvPr id="1371159" name="Rectangle 23"/>
          <p:cNvSpPr>
            <a:spLocks noChangeArrowheads="1"/>
          </p:cNvSpPr>
          <p:nvPr/>
        </p:nvSpPr>
        <p:spPr bwMode="auto">
          <a:xfrm>
            <a:off x="1736725" y="5267325"/>
            <a:ext cx="7115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sz="2200" b="0">
                <a:latin typeface="Arial" charset="0"/>
                <a:cs typeface="Times New Roman" charset="0"/>
              </a:rPr>
              <a:t>•  A</a:t>
            </a:r>
            <a:r>
              <a:rPr lang="en-US" sz="2200">
                <a:latin typeface="Arial" charset="0"/>
                <a:cs typeface="Times New Roman" charset="0"/>
              </a:rPr>
              <a:t> galaxy cluster</a:t>
            </a:r>
            <a:r>
              <a:rPr lang="en-US" sz="2200" b="0">
                <a:latin typeface="Arial" charset="0"/>
                <a:cs typeface="Times New Roman" charset="0"/>
              </a:rPr>
              <a:t> is a system of galaxies containing several to thousands of member galaxies.</a:t>
            </a:r>
          </a:p>
        </p:txBody>
      </p:sp>
      <p:sp>
        <p:nvSpPr>
          <p:cNvPr id="1371160" name="Rectangle 24"/>
          <p:cNvSpPr>
            <a:spLocks noChangeArrowheads="1"/>
          </p:cNvSpPr>
          <p:nvPr/>
        </p:nvSpPr>
        <p:spPr bwMode="auto">
          <a:xfrm>
            <a:off x="1260475" y="4797425"/>
            <a:ext cx="7635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Galaxy Clusters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162" name="Group 2"/>
          <p:cNvGrpSpPr>
            <a:grpSpLocks/>
          </p:cNvGrpSpPr>
          <p:nvPr/>
        </p:nvGrpSpPr>
        <p:grpSpPr bwMode="auto">
          <a:xfrm>
            <a:off x="0" y="0"/>
            <a:ext cx="9159875" cy="1430338"/>
            <a:chOff x="-5" y="0"/>
            <a:chExt cx="5770" cy="901"/>
          </a:xfrm>
        </p:grpSpPr>
        <p:sp>
          <p:nvSpPr>
            <p:cNvPr id="1372163"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2164" name="Group 4"/>
            <p:cNvGrpSpPr>
              <a:grpSpLocks/>
            </p:cNvGrpSpPr>
            <p:nvPr/>
          </p:nvGrpSpPr>
          <p:grpSpPr bwMode="auto">
            <a:xfrm>
              <a:off x="-5" y="0"/>
              <a:ext cx="5770" cy="86"/>
              <a:chOff x="-5" y="0"/>
              <a:chExt cx="5770" cy="86"/>
            </a:xfrm>
          </p:grpSpPr>
          <p:sp>
            <p:nvSpPr>
              <p:cNvPr id="1372165"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166"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2167" name="Group 7"/>
            <p:cNvGrpSpPr>
              <a:grpSpLocks/>
            </p:cNvGrpSpPr>
            <p:nvPr/>
          </p:nvGrpSpPr>
          <p:grpSpPr bwMode="auto">
            <a:xfrm>
              <a:off x="0" y="768"/>
              <a:ext cx="5760" cy="133"/>
              <a:chOff x="1" y="768"/>
              <a:chExt cx="5760" cy="133"/>
            </a:xfrm>
          </p:grpSpPr>
          <p:sp>
            <p:nvSpPr>
              <p:cNvPr id="1372168"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169"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72170" name="Rectangle 10"/>
          <p:cNvSpPr>
            <a:spLocks noChangeArrowheads="1"/>
          </p:cNvSpPr>
          <p:nvPr>
            <p:ph type="title"/>
          </p:nvPr>
        </p:nvSpPr>
        <p:spPr bwMode="auto">
          <a:xfrm>
            <a:off x="0" y="2190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Irregular Galaxy</a:t>
            </a:r>
            <a:endParaRPr lang="en-US" sz="3200" b="1">
              <a:solidFill>
                <a:srgbClr val="008000"/>
              </a:solidFill>
              <a:cs typeface="Times New Roman" charset="0"/>
            </a:endParaRPr>
          </a:p>
        </p:txBody>
      </p:sp>
      <p:grpSp>
        <p:nvGrpSpPr>
          <p:cNvPr id="1372174" name="Group 14"/>
          <p:cNvGrpSpPr>
            <a:grpSpLocks/>
          </p:cNvGrpSpPr>
          <p:nvPr/>
        </p:nvGrpSpPr>
        <p:grpSpPr bwMode="auto">
          <a:xfrm>
            <a:off x="628650" y="1555750"/>
            <a:ext cx="7886700" cy="5092700"/>
            <a:chOff x="396" y="980"/>
            <a:chExt cx="4968" cy="3208"/>
          </a:xfrm>
        </p:grpSpPr>
        <p:sp>
          <p:nvSpPr>
            <p:cNvPr id="1372171" name="AutoShape 11"/>
            <p:cNvSpPr>
              <a:spLocks noChangeAspect="1" noChangeArrowheads="1"/>
            </p:cNvSpPr>
            <p:nvPr/>
          </p:nvSpPr>
          <p:spPr bwMode="auto">
            <a:xfrm>
              <a:off x="396" y="980"/>
              <a:ext cx="4968" cy="3208"/>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7217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 y="1143"/>
              <a:ext cx="4318" cy="288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4210" name="Group 2"/>
          <p:cNvGrpSpPr>
            <a:grpSpLocks/>
          </p:cNvGrpSpPr>
          <p:nvPr/>
        </p:nvGrpSpPr>
        <p:grpSpPr bwMode="auto">
          <a:xfrm>
            <a:off x="0" y="0"/>
            <a:ext cx="9159875" cy="1430338"/>
            <a:chOff x="-5" y="0"/>
            <a:chExt cx="5770" cy="901"/>
          </a:xfrm>
        </p:grpSpPr>
        <p:sp>
          <p:nvSpPr>
            <p:cNvPr id="1374211"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4212" name="Group 4"/>
            <p:cNvGrpSpPr>
              <a:grpSpLocks/>
            </p:cNvGrpSpPr>
            <p:nvPr/>
          </p:nvGrpSpPr>
          <p:grpSpPr bwMode="auto">
            <a:xfrm>
              <a:off x="-5" y="0"/>
              <a:ext cx="5770" cy="86"/>
              <a:chOff x="-5" y="0"/>
              <a:chExt cx="5770" cy="86"/>
            </a:xfrm>
          </p:grpSpPr>
          <p:sp>
            <p:nvSpPr>
              <p:cNvPr id="1374213"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4214"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4215" name="Group 7"/>
            <p:cNvGrpSpPr>
              <a:grpSpLocks/>
            </p:cNvGrpSpPr>
            <p:nvPr/>
          </p:nvGrpSpPr>
          <p:grpSpPr bwMode="auto">
            <a:xfrm>
              <a:off x="0" y="768"/>
              <a:ext cx="5760" cy="133"/>
              <a:chOff x="1" y="768"/>
              <a:chExt cx="5760" cy="133"/>
            </a:xfrm>
          </p:grpSpPr>
          <p:sp>
            <p:nvSpPr>
              <p:cNvPr id="1374216"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4217"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74218" name="Rectangle 10"/>
          <p:cNvSpPr>
            <a:spLocks noChangeArrowheads="1"/>
          </p:cNvSpPr>
          <p:nvPr>
            <p:ph type="title"/>
          </p:nvPr>
        </p:nvSpPr>
        <p:spPr bwMode="auto">
          <a:xfrm>
            <a:off x="0" y="2190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Galaxy Cluster</a:t>
            </a:r>
            <a:endParaRPr lang="en-US" sz="3200" b="1">
              <a:solidFill>
                <a:srgbClr val="008000"/>
              </a:solidFill>
              <a:cs typeface="Times New Roman" charset="0"/>
            </a:endParaRPr>
          </a:p>
        </p:txBody>
      </p:sp>
      <p:grpSp>
        <p:nvGrpSpPr>
          <p:cNvPr id="1374221" name="Group 13"/>
          <p:cNvGrpSpPr>
            <a:grpSpLocks/>
          </p:cNvGrpSpPr>
          <p:nvPr/>
        </p:nvGrpSpPr>
        <p:grpSpPr bwMode="auto">
          <a:xfrm>
            <a:off x="1371600" y="1593850"/>
            <a:ext cx="6400800" cy="5092700"/>
            <a:chOff x="864" y="1004"/>
            <a:chExt cx="4032" cy="3208"/>
          </a:xfrm>
        </p:grpSpPr>
        <p:sp>
          <p:nvSpPr>
            <p:cNvPr id="1374219" name="AutoShape 11"/>
            <p:cNvSpPr>
              <a:spLocks noChangeAspect="1" noChangeArrowheads="1"/>
            </p:cNvSpPr>
            <p:nvPr/>
          </p:nvSpPr>
          <p:spPr bwMode="auto">
            <a:xfrm>
              <a:off x="864" y="1004"/>
              <a:ext cx="4032" cy="3208"/>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742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 y="1129"/>
              <a:ext cx="3285" cy="295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6258" name="Group 2"/>
          <p:cNvGrpSpPr>
            <a:grpSpLocks/>
          </p:cNvGrpSpPr>
          <p:nvPr/>
        </p:nvGrpSpPr>
        <p:grpSpPr bwMode="auto">
          <a:xfrm>
            <a:off x="-4763" y="0"/>
            <a:ext cx="9159876" cy="6629400"/>
            <a:chOff x="-10" y="0"/>
            <a:chExt cx="5770" cy="4176"/>
          </a:xfrm>
        </p:grpSpPr>
        <p:grpSp>
          <p:nvGrpSpPr>
            <p:cNvPr id="1376259" name="Group 3"/>
            <p:cNvGrpSpPr>
              <a:grpSpLocks/>
            </p:cNvGrpSpPr>
            <p:nvPr/>
          </p:nvGrpSpPr>
          <p:grpSpPr bwMode="auto">
            <a:xfrm>
              <a:off x="192" y="960"/>
              <a:ext cx="5376" cy="3216"/>
              <a:chOff x="192" y="960"/>
              <a:chExt cx="5376" cy="3216"/>
            </a:xfrm>
          </p:grpSpPr>
          <p:sp>
            <p:nvSpPr>
              <p:cNvPr id="1376260"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6261" name="Rectangle 5"/>
              <p:cNvSpPr>
                <a:spLocks noChangeAspect="1" noChangeArrowheads="1"/>
              </p:cNvSpPr>
              <p:nvPr/>
            </p:nvSpPr>
            <p:spPr bwMode="auto">
              <a:xfrm>
                <a:off x="635" y="1032"/>
                <a:ext cx="310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The Expanding Universe</a:t>
                </a:r>
              </a:p>
            </p:txBody>
          </p:sp>
        </p:grpSp>
        <p:grpSp>
          <p:nvGrpSpPr>
            <p:cNvPr id="1376262" name="Group 6"/>
            <p:cNvGrpSpPr>
              <a:grpSpLocks/>
            </p:cNvGrpSpPr>
            <p:nvPr/>
          </p:nvGrpSpPr>
          <p:grpSpPr bwMode="auto">
            <a:xfrm>
              <a:off x="-10" y="0"/>
              <a:ext cx="5770" cy="901"/>
              <a:chOff x="-10" y="0"/>
              <a:chExt cx="5770" cy="901"/>
            </a:xfrm>
          </p:grpSpPr>
          <p:sp>
            <p:nvSpPr>
              <p:cNvPr id="1376263"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6264" name="Group 8"/>
              <p:cNvGrpSpPr>
                <a:grpSpLocks/>
              </p:cNvGrpSpPr>
              <p:nvPr/>
            </p:nvGrpSpPr>
            <p:grpSpPr bwMode="auto">
              <a:xfrm>
                <a:off x="-10" y="0"/>
                <a:ext cx="5770" cy="86"/>
                <a:chOff x="-5" y="0"/>
                <a:chExt cx="5770" cy="86"/>
              </a:xfrm>
            </p:grpSpPr>
            <p:sp>
              <p:nvSpPr>
                <p:cNvPr id="1376265"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6266"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6267" name="Group 11"/>
              <p:cNvGrpSpPr>
                <a:grpSpLocks/>
              </p:cNvGrpSpPr>
              <p:nvPr/>
            </p:nvGrpSpPr>
            <p:grpSpPr bwMode="auto">
              <a:xfrm>
                <a:off x="-5" y="768"/>
                <a:ext cx="5760" cy="133"/>
                <a:chOff x="1" y="768"/>
                <a:chExt cx="5760" cy="133"/>
              </a:xfrm>
            </p:grpSpPr>
            <p:sp>
              <p:nvSpPr>
                <p:cNvPr id="1376268"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6269"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76270"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25.3</a:t>
            </a:r>
            <a:r>
              <a:rPr lang="en-US" b="1">
                <a:cs typeface="Times New Roman" charset="0"/>
              </a:rPr>
              <a:t>  The Universe</a:t>
            </a:r>
            <a:endParaRPr lang="en-US" sz="4200" b="1">
              <a:cs typeface="Times New Roman" charset="0"/>
            </a:endParaRPr>
          </a:p>
        </p:txBody>
      </p:sp>
      <p:sp>
        <p:nvSpPr>
          <p:cNvPr id="1376271" name="Rectangle 15"/>
          <p:cNvSpPr>
            <a:spLocks noChangeArrowheads="1"/>
          </p:cNvSpPr>
          <p:nvPr/>
        </p:nvSpPr>
        <p:spPr bwMode="auto">
          <a:xfrm>
            <a:off x="1736725" y="2632075"/>
            <a:ext cx="7077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Red shift, or a Doppler shift toward the red end of the spectrum, occurs because the light waves are “stretched,” which shows that Earth and the source are moving away from each other.</a:t>
            </a:r>
          </a:p>
        </p:txBody>
      </p:sp>
      <p:sp>
        <p:nvSpPr>
          <p:cNvPr id="1376272" name="Rectangle 16"/>
          <p:cNvSpPr>
            <a:spLocks noChangeArrowheads="1"/>
          </p:cNvSpPr>
          <p:nvPr/>
        </p:nvSpPr>
        <p:spPr bwMode="auto">
          <a:xfrm>
            <a:off x="1260475" y="2160588"/>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Red Shifts</a:t>
            </a:r>
          </a:p>
        </p:txBody>
      </p:sp>
      <p:sp>
        <p:nvSpPr>
          <p:cNvPr id="1376276" name="Rectangle 20"/>
          <p:cNvSpPr>
            <a:spLocks noChangeArrowheads="1"/>
          </p:cNvSpPr>
          <p:nvPr/>
        </p:nvSpPr>
        <p:spPr bwMode="auto">
          <a:xfrm>
            <a:off x="1736725" y="4600575"/>
            <a:ext cx="7077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a:t>
            </a:r>
            <a:r>
              <a:rPr lang="en-US">
                <a:latin typeface="Arial" charset="0"/>
                <a:cs typeface="Times New Roman" charset="0"/>
              </a:rPr>
              <a:t>Hubble’s law</a:t>
            </a:r>
            <a:r>
              <a:rPr lang="en-US" b="0">
                <a:latin typeface="Arial" charset="0"/>
                <a:cs typeface="Times New Roman" charset="0"/>
              </a:rPr>
              <a:t> is a law that states that the galaxies are retreating from the Milky Way at a speed that is proportional to their distance.</a:t>
            </a:r>
          </a:p>
        </p:txBody>
      </p:sp>
      <p:sp>
        <p:nvSpPr>
          <p:cNvPr id="1376277" name="Rectangle 21"/>
          <p:cNvSpPr>
            <a:spLocks noChangeArrowheads="1"/>
          </p:cNvSpPr>
          <p:nvPr/>
        </p:nvSpPr>
        <p:spPr bwMode="auto">
          <a:xfrm>
            <a:off x="1260475" y="4129088"/>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Hubble’s Law</a:t>
            </a:r>
          </a:p>
        </p:txBody>
      </p:sp>
      <p:sp>
        <p:nvSpPr>
          <p:cNvPr id="1376278" name="Rectangle 22"/>
          <p:cNvSpPr>
            <a:spLocks noChangeArrowheads="1"/>
          </p:cNvSpPr>
          <p:nvPr/>
        </p:nvSpPr>
        <p:spPr bwMode="auto">
          <a:xfrm>
            <a:off x="1736725" y="5768975"/>
            <a:ext cx="6823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The red shifts of distant galaxies indicate that the universe is expanding.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7282" name="Group 2"/>
          <p:cNvGrpSpPr>
            <a:grpSpLocks/>
          </p:cNvGrpSpPr>
          <p:nvPr/>
        </p:nvGrpSpPr>
        <p:grpSpPr bwMode="auto">
          <a:xfrm>
            <a:off x="-4763" y="0"/>
            <a:ext cx="9159876" cy="6629400"/>
            <a:chOff x="-10" y="0"/>
            <a:chExt cx="5770" cy="4176"/>
          </a:xfrm>
        </p:grpSpPr>
        <p:grpSp>
          <p:nvGrpSpPr>
            <p:cNvPr id="1377283" name="Group 3"/>
            <p:cNvGrpSpPr>
              <a:grpSpLocks/>
            </p:cNvGrpSpPr>
            <p:nvPr/>
          </p:nvGrpSpPr>
          <p:grpSpPr bwMode="auto">
            <a:xfrm>
              <a:off x="192" y="960"/>
              <a:ext cx="5376" cy="3216"/>
              <a:chOff x="192" y="960"/>
              <a:chExt cx="5376" cy="3216"/>
            </a:xfrm>
          </p:grpSpPr>
          <p:sp>
            <p:nvSpPr>
              <p:cNvPr id="1377284"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285" name="Rectangle 5"/>
              <p:cNvSpPr>
                <a:spLocks noChangeAspect="1" noChangeArrowheads="1"/>
              </p:cNvSpPr>
              <p:nvPr/>
            </p:nvSpPr>
            <p:spPr bwMode="auto">
              <a:xfrm>
                <a:off x="635" y="1032"/>
                <a:ext cx="310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The Expanding Universe</a:t>
                </a:r>
              </a:p>
            </p:txBody>
          </p:sp>
        </p:grpSp>
        <p:grpSp>
          <p:nvGrpSpPr>
            <p:cNvPr id="1377286" name="Group 6"/>
            <p:cNvGrpSpPr>
              <a:grpSpLocks/>
            </p:cNvGrpSpPr>
            <p:nvPr/>
          </p:nvGrpSpPr>
          <p:grpSpPr bwMode="auto">
            <a:xfrm>
              <a:off x="-10" y="0"/>
              <a:ext cx="5770" cy="901"/>
              <a:chOff x="-10" y="0"/>
              <a:chExt cx="5770" cy="901"/>
            </a:xfrm>
          </p:grpSpPr>
          <p:sp>
            <p:nvSpPr>
              <p:cNvPr id="1377287"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7288" name="Group 8"/>
              <p:cNvGrpSpPr>
                <a:grpSpLocks/>
              </p:cNvGrpSpPr>
              <p:nvPr/>
            </p:nvGrpSpPr>
            <p:grpSpPr bwMode="auto">
              <a:xfrm>
                <a:off x="-10" y="0"/>
                <a:ext cx="5770" cy="86"/>
                <a:chOff x="-5" y="0"/>
                <a:chExt cx="5770" cy="86"/>
              </a:xfrm>
            </p:grpSpPr>
            <p:sp>
              <p:nvSpPr>
                <p:cNvPr id="1377289"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290"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7291" name="Group 11"/>
              <p:cNvGrpSpPr>
                <a:grpSpLocks/>
              </p:cNvGrpSpPr>
              <p:nvPr/>
            </p:nvGrpSpPr>
            <p:grpSpPr bwMode="auto">
              <a:xfrm>
                <a:off x="-5" y="768"/>
                <a:ext cx="5760" cy="133"/>
                <a:chOff x="1" y="768"/>
                <a:chExt cx="5760" cy="133"/>
              </a:xfrm>
            </p:grpSpPr>
            <p:sp>
              <p:nvSpPr>
                <p:cNvPr id="1377292"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293"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77294"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25.3</a:t>
            </a:r>
            <a:r>
              <a:rPr lang="en-US" b="1">
                <a:cs typeface="Times New Roman" charset="0"/>
              </a:rPr>
              <a:t>  The Universe</a:t>
            </a:r>
            <a:endParaRPr lang="en-US" sz="4200" b="1">
              <a:cs typeface="Times New Roman" charset="0"/>
            </a:endParaRPr>
          </a:p>
        </p:txBody>
      </p:sp>
      <p:sp>
        <p:nvSpPr>
          <p:cNvPr id="1377298" name="Rectangle 18"/>
          <p:cNvSpPr>
            <a:spLocks noChangeArrowheads="1"/>
          </p:cNvSpPr>
          <p:nvPr/>
        </p:nvSpPr>
        <p:spPr bwMode="auto">
          <a:xfrm>
            <a:off x="1260475" y="2160588"/>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Hubble’s Law</a:t>
            </a:r>
          </a:p>
        </p:txBody>
      </p:sp>
      <p:sp>
        <p:nvSpPr>
          <p:cNvPr id="1377299" name="Rectangle 19"/>
          <p:cNvSpPr>
            <a:spLocks noChangeArrowheads="1"/>
          </p:cNvSpPr>
          <p:nvPr/>
        </p:nvSpPr>
        <p:spPr bwMode="auto">
          <a:xfrm>
            <a:off x="1736725" y="2644775"/>
            <a:ext cx="70897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To help visualize the nature of the universe, imagine a loaf of raisin bread dough that has been set out to rise for a few hours. As the dough doubles in size, so does the distance between all the raisins. Those objects located father apart move away from each other more rapidly.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8306" name="Group 2"/>
          <p:cNvGrpSpPr>
            <a:grpSpLocks/>
          </p:cNvGrpSpPr>
          <p:nvPr/>
        </p:nvGrpSpPr>
        <p:grpSpPr bwMode="auto">
          <a:xfrm>
            <a:off x="0" y="0"/>
            <a:ext cx="9159875" cy="1430338"/>
            <a:chOff x="-5" y="0"/>
            <a:chExt cx="5770" cy="901"/>
          </a:xfrm>
        </p:grpSpPr>
        <p:sp>
          <p:nvSpPr>
            <p:cNvPr id="1378307"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8308" name="Group 4"/>
            <p:cNvGrpSpPr>
              <a:grpSpLocks/>
            </p:cNvGrpSpPr>
            <p:nvPr/>
          </p:nvGrpSpPr>
          <p:grpSpPr bwMode="auto">
            <a:xfrm>
              <a:off x="-5" y="0"/>
              <a:ext cx="5770" cy="86"/>
              <a:chOff x="-5" y="0"/>
              <a:chExt cx="5770" cy="86"/>
            </a:xfrm>
          </p:grpSpPr>
          <p:sp>
            <p:nvSpPr>
              <p:cNvPr id="1378309"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8310"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8311" name="Group 7"/>
            <p:cNvGrpSpPr>
              <a:grpSpLocks/>
            </p:cNvGrpSpPr>
            <p:nvPr/>
          </p:nvGrpSpPr>
          <p:grpSpPr bwMode="auto">
            <a:xfrm>
              <a:off x="0" y="768"/>
              <a:ext cx="5760" cy="133"/>
              <a:chOff x="1" y="768"/>
              <a:chExt cx="5760" cy="133"/>
            </a:xfrm>
          </p:grpSpPr>
          <p:sp>
            <p:nvSpPr>
              <p:cNvPr id="1378312"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8313"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78314" name="Rectangle 10"/>
          <p:cNvSpPr>
            <a:spLocks noChangeArrowheads="1"/>
          </p:cNvSpPr>
          <p:nvPr>
            <p:ph type="title"/>
          </p:nvPr>
        </p:nvSpPr>
        <p:spPr bwMode="auto">
          <a:xfrm>
            <a:off x="0" y="2317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Raisin Bread Dough Analogy</a:t>
            </a:r>
            <a:endParaRPr lang="en-US" sz="3200" b="1">
              <a:solidFill>
                <a:srgbClr val="008000"/>
              </a:solidFill>
              <a:cs typeface="Times New Roman" charset="0"/>
            </a:endParaRPr>
          </a:p>
        </p:txBody>
      </p:sp>
      <p:grpSp>
        <p:nvGrpSpPr>
          <p:cNvPr id="1378317" name="Group 13"/>
          <p:cNvGrpSpPr>
            <a:grpSpLocks/>
          </p:cNvGrpSpPr>
          <p:nvPr/>
        </p:nvGrpSpPr>
        <p:grpSpPr bwMode="auto">
          <a:xfrm>
            <a:off x="333375" y="2101850"/>
            <a:ext cx="8477250" cy="4025900"/>
            <a:chOff x="210" y="1004"/>
            <a:chExt cx="5340" cy="2536"/>
          </a:xfrm>
        </p:grpSpPr>
        <p:sp>
          <p:nvSpPr>
            <p:cNvPr id="1378315" name="AutoShape 11"/>
            <p:cNvSpPr>
              <a:spLocks noChangeAspect="1" noChangeArrowheads="1"/>
            </p:cNvSpPr>
            <p:nvPr/>
          </p:nvSpPr>
          <p:spPr bwMode="auto">
            <a:xfrm>
              <a:off x="210" y="1004"/>
              <a:ext cx="5340" cy="253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783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 y="1335"/>
              <a:ext cx="4974" cy="187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0354" name="Group 2"/>
          <p:cNvGrpSpPr>
            <a:grpSpLocks/>
          </p:cNvGrpSpPr>
          <p:nvPr/>
        </p:nvGrpSpPr>
        <p:grpSpPr bwMode="auto">
          <a:xfrm>
            <a:off x="-4763" y="0"/>
            <a:ext cx="9159876" cy="6629400"/>
            <a:chOff x="-10" y="0"/>
            <a:chExt cx="5770" cy="4176"/>
          </a:xfrm>
        </p:grpSpPr>
        <p:grpSp>
          <p:nvGrpSpPr>
            <p:cNvPr id="1380355" name="Group 3"/>
            <p:cNvGrpSpPr>
              <a:grpSpLocks/>
            </p:cNvGrpSpPr>
            <p:nvPr/>
          </p:nvGrpSpPr>
          <p:grpSpPr bwMode="auto">
            <a:xfrm>
              <a:off x="192" y="960"/>
              <a:ext cx="5376" cy="3216"/>
              <a:chOff x="192" y="960"/>
              <a:chExt cx="5376" cy="3216"/>
            </a:xfrm>
          </p:grpSpPr>
          <p:sp>
            <p:nvSpPr>
              <p:cNvPr id="1380356"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0357" name="Rectangle 5"/>
              <p:cNvSpPr>
                <a:spLocks noChangeAspect="1" noChangeArrowheads="1"/>
              </p:cNvSpPr>
              <p:nvPr/>
            </p:nvSpPr>
            <p:spPr bwMode="auto">
              <a:xfrm>
                <a:off x="635" y="1032"/>
                <a:ext cx="176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The Big Bang</a:t>
                </a:r>
              </a:p>
            </p:txBody>
          </p:sp>
        </p:grpSp>
        <p:grpSp>
          <p:nvGrpSpPr>
            <p:cNvPr id="1380358" name="Group 6"/>
            <p:cNvGrpSpPr>
              <a:grpSpLocks/>
            </p:cNvGrpSpPr>
            <p:nvPr/>
          </p:nvGrpSpPr>
          <p:grpSpPr bwMode="auto">
            <a:xfrm>
              <a:off x="-10" y="0"/>
              <a:ext cx="5770" cy="901"/>
              <a:chOff x="-10" y="0"/>
              <a:chExt cx="5770" cy="901"/>
            </a:xfrm>
          </p:grpSpPr>
          <p:sp>
            <p:nvSpPr>
              <p:cNvPr id="1380359"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80360" name="Group 8"/>
              <p:cNvGrpSpPr>
                <a:grpSpLocks/>
              </p:cNvGrpSpPr>
              <p:nvPr/>
            </p:nvGrpSpPr>
            <p:grpSpPr bwMode="auto">
              <a:xfrm>
                <a:off x="-10" y="0"/>
                <a:ext cx="5770" cy="86"/>
                <a:chOff x="-5" y="0"/>
                <a:chExt cx="5770" cy="86"/>
              </a:xfrm>
            </p:grpSpPr>
            <p:sp>
              <p:nvSpPr>
                <p:cNvPr id="1380361"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0362"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80363" name="Group 11"/>
              <p:cNvGrpSpPr>
                <a:grpSpLocks/>
              </p:cNvGrpSpPr>
              <p:nvPr/>
            </p:nvGrpSpPr>
            <p:grpSpPr bwMode="auto">
              <a:xfrm>
                <a:off x="-5" y="768"/>
                <a:ext cx="5760" cy="133"/>
                <a:chOff x="1" y="768"/>
                <a:chExt cx="5760" cy="133"/>
              </a:xfrm>
            </p:grpSpPr>
            <p:sp>
              <p:nvSpPr>
                <p:cNvPr id="1380364"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0365"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80366"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25.3</a:t>
            </a:r>
            <a:r>
              <a:rPr lang="en-US" b="1">
                <a:cs typeface="Times New Roman" charset="0"/>
              </a:rPr>
              <a:t>  The Universe</a:t>
            </a:r>
            <a:endParaRPr lang="en-US" sz="4200" b="1">
              <a:cs typeface="Times New Roman" charset="0"/>
            </a:endParaRPr>
          </a:p>
        </p:txBody>
      </p:sp>
      <p:sp>
        <p:nvSpPr>
          <p:cNvPr id="1380367" name="Rectangle 15"/>
          <p:cNvSpPr>
            <a:spLocks noChangeArrowheads="1"/>
          </p:cNvSpPr>
          <p:nvPr/>
        </p:nvSpPr>
        <p:spPr bwMode="auto">
          <a:xfrm>
            <a:off x="1260475" y="2160588"/>
            <a:ext cx="759777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sym typeface="Wingdings" charset="2"/>
              </a:rPr>
              <a:t>The </a:t>
            </a:r>
            <a:r>
              <a:rPr lang="en-US" sz="2800">
                <a:latin typeface="Arial" charset="0"/>
                <a:cs typeface="Times New Roman" charset="0"/>
              </a:rPr>
              <a:t>big bang theory </a:t>
            </a:r>
            <a:r>
              <a:rPr lang="en-US" sz="2800" b="0">
                <a:latin typeface="Arial" charset="0"/>
                <a:cs typeface="Times New Roman" charset="0"/>
              </a:rPr>
              <a:t>states that at one time, the entire universe was confined to a dense, hot, supermassive ball. Then, about 13.7 billion years ago, a violent explosion occurred, hurling this material in all directions.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1378" name="Group 2"/>
          <p:cNvGrpSpPr>
            <a:grpSpLocks/>
          </p:cNvGrpSpPr>
          <p:nvPr/>
        </p:nvGrpSpPr>
        <p:grpSpPr bwMode="auto">
          <a:xfrm>
            <a:off x="0" y="0"/>
            <a:ext cx="9159875" cy="1430338"/>
            <a:chOff x="-5" y="0"/>
            <a:chExt cx="5770" cy="901"/>
          </a:xfrm>
        </p:grpSpPr>
        <p:sp>
          <p:nvSpPr>
            <p:cNvPr id="1381379"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81380" name="Group 4"/>
            <p:cNvGrpSpPr>
              <a:grpSpLocks/>
            </p:cNvGrpSpPr>
            <p:nvPr/>
          </p:nvGrpSpPr>
          <p:grpSpPr bwMode="auto">
            <a:xfrm>
              <a:off x="-5" y="0"/>
              <a:ext cx="5770" cy="86"/>
              <a:chOff x="-5" y="0"/>
              <a:chExt cx="5770" cy="86"/>
            </a:xfrm>
          </p:grpSpPr>
          <p:sp>
            <p:nvSpPr>
              <p:cNvPr id="1381381"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1382"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81383" name="Group 7"/>
            <p:cNvGrpSpPr>
              <a:grpSpLocks/>
            </p:cNvGrpSpPr>
            <p:nvPr/>
          </p:nvGrpSpPr>
          <p:grpSpPr bwMode="auto">
            <a:xfrm>
              <a:off x="0" y="768"/>
              <a:ext cx="5760" cy="133"/>
              <a:chOff x="1" y="768"/>
              <a:chExt cx="5760" cy="133"/>
            </a:xfrm>
          </p:grpSpPr>
          <p:sp>
            <p:nvSpPr>
              <p:cNvPr id="1381384"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1385"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81386" name="Rectangle 10"/>
          <p:cNvSpPr>
            <a:spLocks noChangeArrowheads="1"/>
          </p:cNvSpPr>
          <p:nvPr>
            <p:ph type="title"/>
          </p:nvPr>
        </p:nvSpPr>
        <p:spPr bwMode="auto">
          <a:xfrm>
            <a:off x="0" y="2190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cs typeface="Times New Roman" charset="0"/>
              </a:rPr>
              <a:t>The Big Bang</a:t>
            </a:r>
            <a:endParaRPr lang="en-US" sz="3200" b="1">
              <a:solidFill>
                <a:srgbClr val="008000"/>
              </a:solidFill>
              <a:cs typeface="Times New Roman" charset="0"/>
            </a:endParaRPr>
          </a:p>
        </p:txBody>
      </p:sp>
      <p:grpSp>
        <p:nvGrpSpPr>
          <p:cNvPr id="1381389" name="Group 13"/>
          <p:cNvGrpSpPr>
            <a:grpSpLocks/>
          </p:cNvGrpSpPr>
          <p:nvPr/>
        </p:nvGrpSpPr>
        <p:grpSpPr bwMode="auto">
          <a:xfrm>
            <a:off x="2882900" y="1492250"/>
            <a:ext cx="3378200" cy="5232400"/>
            <a:chOff x="1816" y="924"/>
            <a:chExt cx="2128" cy="3296"/>
          </a:xfrm>
        </p:grpSpPr>
        <p:sp>
          <p:nvSpPr>
            <p:cNvPr id="1381387" name="AutoShape 11"/>
            <p:cNvSpPr>
              <a:spLocks noChangeAspect="1" noChangeArrowheads="1"/>
            </p:cNvSpPr>
            <p:nvPr/>
          </p:nvSpPr>
          <p:spPr bwMode="auto">
            <a:xfrm>
              <a:off x="1816" y="924"/>
              <a:ext cx="2128" cy="329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8138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 y="991"/>
              <a:ext cx="1290" cy="316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7650" name="Group 2"/>
          <p:cNvGrpSpPr>
            <a:grpSpLocks/>
          </p:cNvGrpSpPr>
          <p:nvPr/>
        </p:nvGrpSpPr>
        <p:grpSpPr bwMode="auto">
          <a:xfrm>
            <a:off x="-4763" y="0"/>
            <a:ext cx="9159876" cy="6629400"/>
            <a:chOff x="-10" y="0"/>
            <a:chExt cx="5770" cy="4176"/>
          </a:xfrm>
        </p:grpSpPr>
        <p:grpSp>
          <p:nvGrpSpPr>
            <p:cNvPr id="1307651" name="Group 3"/>
            <p:cNvGrpSpPr>
              <a:grpSpLocks/>
            </p:cNvGrpSpPr>
            <p:nvPr/>
          </p:nvGrpSpPr>
          <p:grpSpPr bwMode="auto">
            <a:xfrm>
              <a:off x="192" y="960"/>
              <a:ext cx="5376" cy="3216"/>
              <a:chOff x="192" y="960"/>
              <a:chExt cx="5376" cy="3216"/>
            </a:xfrm>
          </p:grpSpPr>
          <p:sp>
            <p:nvSpPr>
              <p:cNvPr id="1307652"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7653" name="Rectangle 5"/>
              <p:cNvSpPr>
                <a:spLocks noChangeAspect="1" noChangeArrowheads="1"/>
              </p:cNvSpPr>
              <p:nvPr/>
            </p:nvSpPr>
            <p:spPr bwMode="auto">
              <a:xfrm>
                <a:off x="635" y="1032"/>
                <a:ext cx="299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Characteristics of Stars</a:t>
                </a:r>
              </a:p>
            </p:txBody>
          </p:sp>
        </p:grpSp>
        <p:grpSp>
          <p:nvGrpSpPr>
            <p:cNvPr id="1307654" name="Group 6"/>
            <p:cNvGrpSpPr>
              <a:grpSpLocks/>
            </p:cNvGrpSpPr>
            <p:nvPr/>
          </p:nvGrpSpPr>
          <p:grpSpPr bwMode="auto">
            <a:xfrm>
              <a:off x="-10" y="0"/>
              <a:ext cx="5770" cy="901"/>
              <a:chOff x="-10" y="0"/>
              <a:chExt cx="5770" cy="901"/>
            </a:xfrm>
          </p:grpSpPr>
          <p:sp>
            <p:nvSpPr>
              <p:cNvPr id="1307655"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07656" name="Group 8"/>
              <p:cNvGrpSpPr>
                <a:grpSpLocks/>
              </p:cNvGrpSpPr>
              <p:nvPr/>
            </p:nvGrpSpPr>
            <p:grpSpPr bwMode="auto">
              <a:xfrm>
                <a:off x="-10" y="0"/>
                <a:ext cx="5770" cy="86"/>
                <a:chOff x="-5" y="0"/>
                <a:chExt cx="5770" cy="86"/>
              </a:xfrm>
            </p:grpSpPr>
            <p:sp>
              <p:nvSpPr>
                <p:cNvPr id="1307657"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7658"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7659" name="Group 11"/>
              <p:cNvGrpSpPr>
                <a:grpSpLocks/>
              </p:cNvGrpSpPr>
              <p:nvPr/>
            </p:nvGrpSpPr>
            <p:grpSpPr bwMode="auto">
              <a:xfrm>
                <a:off x="-5" y="768"/>
                <a:ext cx="5760" cy="133"/>
                <a:chOff x="1" y="768"/>
                <a:chExt cx="5760" cy="133"/>
              </a:xfrm>
            </p:grpSpPr>
            <p:sp>
              <p:nvSpPr>
                <p:cNvPr id="1307660"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7661"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07662"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25.1</a:t>
            </a:r>
            <a:r>
              <a:rPr lang="en-US" b="1">
                <a:cs typeface="Times New Roman" charset="0"/>
              </a:rPr>
              <a:t>  Properties of Stars    </a:t>
            </a:r>
            <a:endParaRPr lang="en-US"/>
          </a:p>
        </p:txBody>
      </p:sp>
      <p:sp>
        <p:nvSpPr>
          <p:cNvPr id="1307666" name="Rectangle 18"/>
          <p:cNvSpPr>
            <a:spLocks noChangeArrowheads="1"/>
          </p:cNvSpPr>
          <p:nvPr/>
        </p:nvSpPr>
        <p:spPr bwMode="auto">
          <a:xfrm>
            <a:off x="1260475" y="21764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Binary Stars and Stellar Mass</a:t>
            </a:r>
          </a:p>
        </p:txBody>
      </p:sp>
      <p:sp>
        <p:nvSpPr>
          <p:cNvPr id="1307667" name="Rectangle 19"/>
          <p:cNvSpPr>
            <a:spLocks noChangeArrowheads="1"/>
          </p:cNvSpPr>
          <p:nvPr/>
        </p:nvSpPr>
        <p:spPr bwMode="auto">
          <a:xfrm>
            <a:off x="1736725" y="2659063"/>
            <a:ext cx="7115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A</a:t>
            </a:r>
            <a:r>
              <a:rPr lang="en-US">
                <a:latin typeface="Arial" charset="0"/>
                <a:cs typeface="Times New Roman" charset="0"/>
              </a:rPr>
              <a:t> binary star</a:t>
            </a:r>
            <a:r>
              <a:rPr lang="en-US" b="0">
                <a:latin typeface="Arial" charset="0"/>
                <a:cs typeface="Times New Roman" charset="0"/>
              </a:rPr>
              <a:t> is one of two stars revolving around a common center of mass under their mutual gravitational attraction.</a:t>
            </a:r>
          </a:p>
        </p:txBody>
      </p:sp>
      <p:sp>
        <p:nvSpPr>
          <p:cNvPr id="1307668" name="Rectangle 20"/>
          <p:cNvSpPr>
            <a:spLocks noChangeArrowheads="1"/>
          </p:cNvSpPr>
          <p:nvPr/>
        </p:nvSpPr>
        <p:spPr bwMode="auto">
          <a:xfrm>
            <a:off x="1736725" y="3822700"/>
            <a:ext cx="711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Binary stars are used to determine the star property most difficult to calculate—its mass.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3426" name="Group 2"/>
          <p:cNvGrpSpPr>
            <a:grpSpLocks/>
          </p:cNvGrpSpPr>
          <p:nvPr/>
        </p:nvGrpSpPr>
        <p:grpSpPr bwMode="auto">
          <a:xfrm>
            <a:off x="-4763" y="0"/>
            <a:ext cx="9159876" cy="6629400"/>
            <a:chOff x="-10" y="0"/>
            <a:chExt cx="5770" cy="4176"/>
          </a:xfrm>
        </p:grpSpPr>
        <p:grpSp>
          <p:nvGrpSpPr>
            <p:cNvPr id="1383427" name="Group 3"/>
            <p:cNvGrpSpPr>
              <a:grpSpLocks/>
            </p:cNvGrpSpPr>
            <p:nvPr/>
          </p:nvGrpSpPr>
          <p:grpSpPr bwMode="auto">
            <a:xfrm>
              <a:off x="192" y="960"/>
              <a:ext cx="5376" cy="3216"/>
              <a:chOff x="192" y="960"/>
              <a:chExt cx="5376" cy="3216"/>
            </a:xfrm>
          </p:grpSpPr>
          <p:sp>
            <p:nvSpPr>
              <p:cNvPr id="1383428"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429" name="Rectangle 5"/>
              <p:cNvSpPr>
                <a:spLocks noChangeAspect="1" noChangeArrowheads="1"/>
              </p:cNvSpPr>
              <p:nvPr/>
            </p:nvSpPr>
            <p:spPr bwMode="auto">
              <a:xfrm>
                <a:off x="635" y="1032"/>
                <a:ext cx="176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The Big Bang</a:t>
                </a:r>
              </a:p>
            </p:txBody>
          </p:sp>
        </p:grpSp>
        <p:grpSp>
          <p:nvGrpSpPr>
            <p:cNvPr id="1383430" name="Group 6"/>
            <p:cNvGrpSpPr>
              <a:grpSpLocks/>
            </p:cNvGrpSpPr>
            <p:nvPr/>
          </p:nvGrpSpPr>
          <p:grpSpPr bwMode="auto">
            <a:xfrm>
              <a:off x="-10" y="0"/>
              <a:ext cx="5770" cy="901"/>
              <a:chOff x="-10" y="0"/>
              <a:chExt cx="5770" cy="901"/>
            </a:xfrm>
          </p:grpSpPr>
          <p:sp>
            <p:nvSpPr>
              <p:cNvPr id="1383431"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83432" name="Group 8"/>
              <p:cNvGrpSpPr>
                <a:grpSpLocks/>
              </p:cNvGrpSpPr>
              <p:nvPr/>
            </p:nvGrpSpPr>
            <p:grpSpPr bwMode="auto">
              <a:xfrm>
                <a:off x="-10" y="0"/>
                <a:ext cx="5770" cy="86"/>
                <a:chOff x="-5" y="0"/>
                <a:chExt cx="5770" cy="86"/>
              </a:xfrm>
            </p:grpSpPr>
            <p:sp>
              <p:nvSpPr>
                <p:cNvPr id="1383433"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434"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83435" name="Group 11"/>
              <p:cNvGrpSpPr>
                <a:grpSpLocks/>
              </p:cNvGrpSpPr>
              <p:nvPr/>
            </p:nvGrpSpPr>
            <p:grpSpPr bwMode="auto">
              <a:xfrm>
                <a:off x="-5" y="768"/>
                <a:ext cx="5760" cy="133"/>
                <a:chOff x="1" y="768"/>
                <a:chExt cx="5760" cy="133"/>
              </a:xfrm>
            </p:grpSpPr>
            <p:sp>
              <p:nvSpPr>
                <p:cNvPr id="1383436"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437"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83438"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25.3 </a:t>
            </a:r>
            <a:r>
              <a:rPr lang="en-US" b="1">
                <a:cs typeface="Times New Roman" charset="0"/>
              </a:rPr>
              <a:t> The Universe</a:t>
            </a:r>
            <a:endParaRPr lang="en-US" sz="4200" b="1">
              <a:cs typeface="Times New Roman" charset="0"/>
            </a:endParaRPr>
          </a:p>
        </p:txBody>
      </p:sp>
      <p:sp>
        <p:nvSpPr>
          <p:cNvPr id="1383439" name="Rectangle 15"/>
          <p:cNvSpPr>
            <a:spLocks noChangeArrowheads="1"/>
          </p:cNvSpPr>
          <p:nvPr/>
        </p:nvSpPr>
        <p:spPr bwMode="auto">
          <a:xfrm>
            <a:off x="1260475" y="2160588"/>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sym typeface="Wingdings" charset="2"/>
              </a:rPr>
              <a:t>Supporting Evidence</a:t>
            </a:r>
            <a:r>
              <a:rPr lang="en-US" sz="2800" b="0">
                <a:latin typeface="Arial" charset="0"/>
                <a:cs typeface="Times New Roman" charset="0"/>
              </a:rPr>
              <a:t> </a:t>
            </a:r>
          </a:p>
        </p:txBody>
      </p:sp>
      <p:sp>
        <p:nvSpPr>
          <p:cNvPr id="1383440" name="Rectangle 16"/>
          <p:cNvSpPr>
            <a:spLocks noChangeArrowheads="1"/>
          </p:cNvSpPr>
          <p:nvPr/>
        </p:nvSpPr>
        <p:spPr bwMode="auto">
          <a:xfrm>
            <a:off x="1736725" y="2632075"/>
            <a:ext cx="711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The red shift of galaxies supports the big bang and the expanding universe theories.</a:t>
            </a:r>
          </a:p>
        </p:txBody>
      </p:sp>
      <p:sp>
        <p:nvSpPr>
          <p:cNvPr id="1383441" name="Rectangle 17"/>
          <p:cNvSpPr>
            <a:spLocks noChangeArrowheads="1"/>
          </p:cNvSpPr>
          <p:nvPr/>
        </p:nvSpPr>
        <p:spPr bwMode="auto">
          <a:xfrm>
            <a:off x="1736725" y="3432175"/>
            <a:ext cx="71151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Scientists discovered a type of energy called cosmic background radiation. Scientists think that this radiation was produced during the big bang.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4450" name="Group 2"/>
          <p:cNvGrpSpPr>
            <a:grpSpLocks/>
          </p:cNvGrpSpPr>
          <p:nvPr/>
        </p:nvGrpSpPr>
        <p:grpSpPr bwMode="auto">
          <a:xfrm>
            <a:off x="-4763" y="0"/>
            <a:ext cx="9159876" cy="6629400"/>
            <a:chOff x="-10" y="0"/>
            <a:chExt cx="5770" cy="4176"/>
          </a:xfrm>
        </p:grpSpPr>
        <p:grpSp>
          <p:nvGrpSpPr>
            <p:cNvPr id="1384451" name="Group 3"/>
            <p:cNvGrpSpPr>
              <a:grpSpLocks/>
            </p:cNvGrpSpPr>
            <p:nvPr/>
          </p:nvGrpSpPr>
          <p:grpSpPr bwMode="auto">
            <a:xfrm>
              <a:off x="192" y="960"/>
              <a:ext cx="5376" cy="3216"/>
              <a:chOff x="192" y="960"/>
              <a:chExt cx="5376" cy="3216"/>
            </a:xfrm>
          </p:grpSpPr>
          <p:sp>
            <p:nvSpPr>
              <p:cNvPr id="1384452"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4453" name="Rectangle 5"/>
              <p:cNvSpPr>
                <a:spLocks noChangeAspect="1" noChangeArrowheads="1"/>
              </p:cNvSpPr>
              <p:nvPr/>
            </p:nvSpPr>
            <p:spPr bwMode="auto">
              <a:xfrm>
                <a:off x="635" y="1032"/>
                <a:ext cx="176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The Big Bang</a:t>
                </a:r>
              </a:p>
            </p:txBody>
          </p:sp>
        </p:grpSp>
        <p:grpSp>
          <p:nvGrpSpPr>
            <p:cNvPr id="1384454" name="Group 6"/>
            <p:cNvGrpSpPr>
              <a:grpSpLocks/>
            </p:cNvGrpSpPr>
            <p:nvPr/>
          </p:nvGrpSpPr>
          <p:grpSpPr bwMode="auto">
            <a:xfrm>
              <a:off x="-10" y="0"/>
              <a:ext cx="5770" cy="901"/>
              <a:chOff x="-10" y="0"/>
              <a:chExt cx="5770" cy="901"/>
            </a:xfrm>
          </p:grpSpPr>
          <p:sp>
            <p:nvSpPr>
              <p:cNvPr id="1384455"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84456" name="Group 8"/>
              <p:cNvGrpSpPr>
                <a:grpSpLocks/>
              </p:cNvGrpSpPr>
              <p:nvPr/>
            </p:nvGrpSpPr>
            <p:grpSpPr bwMode="auto">
              <a:xfrm>
                <a:off x="-10" y="0"/>
                <a:ext cx="5770" cy="86"/>
                <a:chOff x="-5" y="0"/>
                <a:chExt cx="5770" cy="86"/>
              </a:xfrm>
            </p:grpSpPr>
            <p:sp>
              <p:nvSpPr>
                <p:cNvPr id="1384457"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4458"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84459" name="Group 11"/>
              <p:cNvGrpSpPr>
                <a:grpSpLocks/>
              </p:cNvGrpSpPr>
              <p:nvPr/>
            </p:nvGrpSpPr>
            <p:grpSpPr bwMode="auto">
              <a:xfrm>
                <a:off x="-5" y="768"/>
                <a:ext cx="5760" cy="133"/>
                <a:chOff x="1" y="768"/>
                <a:chExt cx="5760" cy="133"/>
              </a:xfrm>
            </p:grpSpPr>
            <p:sp>
              <p:nvSpPr>
                <p:cNvPr id="1384460"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4461"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84462"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25.3 </a:t>
            </a:r>
            <a:r>
              <a:rPr lang="en-US" b="1">
                <a:cs typeface="Times New Roman" charset="0"/>
              </a:rPr>
              <a:t> The Universe</a:t>
            </a:r>
            <a:endParaRPr lang="en-US" sz="4200" b="1">
              <a:cs typeface="Times New Roman" charset="0"/>
            </a:endParaRPr>
          </a:p>
        </p:txBody>
      </p:sp>
      <p:sp>
        <p:nvSpPr>
          <p:cNvPr id="1384463" name="Rectangle 15"/>
          <p:cNvSpPr>
            <a:spLocks noChangeArrowheads="1"/>
          </p:cNvSpPr>
          <p:nvPr/>
        </p:nvSpPr>
        <p:spPr bwMode="auto">
          <a:xfrm>
            <a:off x="1196975" y="2160588"/>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sym typeface="Wingdings" charset="2"/>
              </a:rPr>
              <a:t>The Big Crunch?</a:t>
            </a:r>
            <a:r>
              <a:rPr lang="en-US" sz="2800" b="0">
                <a:latin typeface="Arial" charset="0"/>
                <a:cs typeface="Times New Roman" charset="0"/>
              </a:rPr>
              <a:t> </a:t>
            </a:r>
          </a:p>
        </p:txBody>
      </p:sp>
      <p:sp>
        <p:nvSpPr>
          <p:cNvPr id="1384464" name="Rectangle 16"/>
          <p:cNvSpPr>
            <a:spLocks noChangeArrowheads="1"/>
          </p:cNvSpPr>
          <p:nvPr/>
        </p:nvSpPr>
        <p:spPr bwMode="auto">
          <a:xfrm>
            <a:off x="1736725" y="2640013"/>
            <a:ext cx="712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The future of the universe follows two possible paths: </a:t>
            </a:r>
          </a:p>
        </p:txBody>
      </p:sp>
      <p:sp>
        <p:nvSpPr>
          <p:cNvPr id="1384465" name="Rectangle 17"/>
          <p:cNvSpPr>
            <a:spLocks noChangeArrowheads="1"/>
          </p:cNvSpPr>
          <p:nvPr/>
        </p:nvSpPr>
        <p:spPr bwMode="auto">
          <a:xfrm>
            <a:off x="1992313" y="3435350"/>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1. The universe will expand forever.</a:t>
            </a:r>
          </a:p>
        </p:txBody>
      </p:sp>
      <p:sp>
        <p:nvSpPr>
          <p:cNvPr id="1384467" name="Rectangle 19"/>
          <p:cNvSpPr>
            <a:spLocks noChangeArrowheads="1"/>
          </p:cNvSpPr>
          <p:nvPr/>
        </p:nvSpPr>
        <p:spPr bwMode="auto">
          <a:xfrm>
            <a:off x="1992313" y="3863975"/>
            <a:ext cx="6797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Clr>
                <a:srgbClr val="389700"/>
              </a:buClr>
              <a:buFont typeface="Monotype Sorts" charset="2"/>
              <a:buNone/>
            </a:pPr>
            <a:r>
              <a:rPr lang="en-US" b="0">
                <a:latin typeface="Arial" charset="0"/>
                <a:cs typeface="Times New Roman" charset="0"/>
              </a:rPr>
              <a:t>2. The outward expansion will stop and gravitational contraction will follow.</a:t>
            </a:r>
          </a:p>
        </p:txBody>
      </p:sp>
      <p:sp>
        <p:nvSpPr>
          <p:cNvPr id="1384468" name="Rectangle 20"/>
          <p:cNvSpPr>
            <a:spLocks noChangeArrowheads="1"/>
          </p:cNvSpPr>
          <p:nvPr/>
        </p:nvSpPr>
        <p:spPr bwMode="auto">
          <a:xfrm>
            <a:off x="1736725" y="4659313"/>
            <a:ext cx="712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The view currently favored by most scientists is an expanding universe with no ending point. </a:t>
            </a:r>
          </a:p>
        </p:txBody>
      </p:sp>
      <p:sp>
        <p:nvSpPr>
          <p:cNvPr id="1384469" name="Rectangle 21"/>
          <p:cNvSpPr>
            <a:spLocks noChangeArrowheads="1"/>
          </p:cNvSpPr>
          <p:nvPr/>
        </p:nvSpPr>
        <p:spPr bwMode="auto">
          <a:xfrm>
            <a:off x="1736725" y="5465763"/>
            <a:ext cx="7081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cs typeface="Times New Roman" charset="0"/>
              </a:rPr>
              <a:t>•  It should be noted, however, that the methods used to determine the ultimate fate of the universe have substantial uncertainties.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22" name="Group 2"/>
          <p:cNvGrpSpPr>
            <a:grpSpLocks/>
          </p:cNvGrpSpPr>
          <p:nvPr/>
        </p:nvGrpSpPr>
        <p:grpSpPr bwMode="auto">
          <a:xfrm>
            <a:off x="0" y="0"/>
            <a:ext cx="9159875" cy="1430338"/>
            <a:chOff x="-5" y="0"/>
            <a:chExt cx="5770" cy="901"/>
          </a:xfrm>
        </p:grpSpPr>
        <p:sp>
          <p:nvSpPr>
            <p:cNvPr id="1310723"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10724" name="Group 4"/>
            <p:cNvGrpSpPr>
              <a:grpSpLocks/>
            </p:cNvGrpSpPr>
            <p:nvPr/>
          </p:nvGrpSpPr>
          <p:grpSpPr bwMode="auto">
            <a:xfrm>
              <a:off x="-5" y="0"/>
              <a:ext cx="5770" cy="86"/>
              <a:chOff x="-5" y="0"/>
              <a:chExt cx="5770" cy="86"/>
            </a:xfrm>
          </p:grpSpPr>
          <p:sp>
            <p:nvSpPr>
              <p:cNvPr id="1310725"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726"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0727" name="Group 7"/>
            <p:cNvGrpSpPr>
              <a:grpSpLocks/>
            </p:cNvGrpSpPr>
            <p:nvPr/>
          </p:nvGrpSpPr>
          <p:grpSpPr bwMode="auto">
            <a:xfrm>
              <a:off x="0" y="768"/>
              <a:ext cx="5760" cy="133"/>
              <a:chOff x="1" y="768"/>
              <a:chExt cx="5760" cy="133"/>
            </a:xfrm>
          </p:grpSpPr>
          <p:sp>
            <p:nvSpPr>
              <p:cNvPr id="1310728"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729"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10730" name="Rectangle 10"/>
          <p:cNvSpPr>
            <a:spLocks noChangeArrowheads="1"/>
          </p:cNvSpPr>
          <p:nvPr>
            <p:ph type="title"/>
          </p:nvPr>
        </p:nvSpPr>
        <p:spPr bwMode="auto">
          <a:xfrm>
            <a:off x="0" y="2317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t>Common Center of Mass</a:t>
            </a:r>
          </a:p>
        </p:txBody>
      </p:sp>
      <p:grpSp>
        <p:nvGrpSpPr>
          <p:cNvPr id="1310733" name="Group 13"/>
          <p:cNvGrpSpPr>
            <a:grpSpLocks/>
          </p:cNvGrpSpPr>
          <p:nvPr/>
        </p:nvGrpSpPr>
        <p:grpSpPr bwMode="auto">
          <a:xfrm>
            <a:off x="2203450" y="1492250"/>
            <a:ext cx="4737100" cy="5245100"/>
            <a:chOff x="1388" y="508"/>
            <a:chExt cx="2984" cy="3304"/>
          </a:xfrm>
        </p:grpSpPr>
        <p:sp>
          <p:nvSpPr>
            <p:cNvPr id="1310731" name="AutoShape 11"/>
            <p:cNvSpPr>
              <a:spLocks noChangeAspect="1" noChangeArrowheads="1"/>
            </p:cNvSpPr>
            <p:nvPr/>
          </p:nvSpPr>
          <p:spPr bwMode="auto">
            <a:xfrm>
              <a:off x="1388" y="508"/>
              <a:ext cx="2984" cy="3304"/>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1073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 y="598"/>
              <a:ext cx="2223" cy="31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2770" name="Group 2"/>
          <p:cNvGrpSpPr>
            <a:grpSpLocks/>
          </p:cNvGrpSpPr>
          <p:nvPr/>
        </p:nvGrpSpPr>
        <p:grpSpPr bwMode="auto">
          <a:xfrm>
            <a:off x="-4763" y="0"/>
            <a:ext cx="9159876" cy="6629400"/>
            <a:chOff x="-10" y="0"/>
            <a:chExt cx="5770" cy="4176"/>
          </a:xfrm>
        </p:grpSpPr>
        <p:grpSp>
          <p:nvGrpSpPr>
            <p:cNvPr id="1312771" name="Group 3"/>
            <p:cNvGrpSpPr>
              <a:grpSpLocks/>
            </p:cNvGrpSpPr>
            <p:nvPr/>
          </p:nvGrpSpPr>
          <p:grpSpPr bwMode="auto">
            <a:xfrm>
              <a:off x="192" y="960"/>
              <a:ext cx="5376" cy="3216"/>
              <a:chOff x="192" y="960"/>
              <a:chExt cx="5376" cy="3216"/>
            </a:xfrm>
          </p:grpSpPr>
          <p:sp>
            <p:nvSpPr>
              <p:cNvPr id="1312772"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2773" name="Rectangle 5"/>
              <p:cNvSpPr>
                <a:spLocks noChangeAspect="1" noChangeArrowheads="1"/>
              </p:cNvSpPr>
              <p:nvPr/>
            </p:nvSpPr>
            <p:spPr bwMode="auto">
              <a:xfrm>
                <a:off x="635" y="1032"/>
                <a:ext cx="37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Measuring Distances to Stars</a:t>
                </a:r>
              </a:p>
            </p:txBody>
          </p:sp>
        </p:grpSp>
        <p:grpSp>
          <p:nvGrpSpPr>
            <p:cNvPr id="1312774" name="Group 6"/>
            <p:cNvGrpSpPr>
              <a:grpSpLocks/>
            </p:cNvGrpSpPr>
            <p:nvPr/>
          </p:nvGrpSpPr>
          <p:grpSpPr bwMode="auto">
            <a:xfrm>
              <a:off x="-10" y="0"/>
              <a:ext cx="5770" cy="901"/>
              <a:chOff x="-10" y="0"/>
              <a:chExt cx="5770" cy="901"/>
            </a:xfrm>
          </p:grpSpPr>
          <p:sp>
            <p:nvSpPr>
              <p:cNvPr id="1312775"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12776" name="Group 8"/>
              <p:cNvGrpSpPr>
                <a:grpSpLocks/>
              </p:cNvGrpSpPr>
              <p:nvPr/>
            </p:nvGrpSpPr>
            <p:grpSpPr bwMode="auto">
              <a:xfrm>
                <a:off x="-10" y="0"/>
                <a:ext cx="5770" cy="86"/>
                <a:chOff x="-5" y="0"/>
                <a:chExt cx="5770" cy="86"/>
              </a:xfrm>
            </p:grpSpPr>
            <p:sp>
              <p:nvSpPr>
                <p:cNvPr id="1312777"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2778"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2779" name="Group 11"/>
              <p:cNvGrpSpPr>
                <a:grpSpLocks/>
              </p:cNvGrpSpPr>
              <p:nvPr/>
            </p:nvGrpSpPr>
            <p:grpSpPr bwMode="auto">
              <a:xfrm>
                <a:off x="-5" y="768"/>
                <a:ext cx="5760" cy="133"/>
                <a:chOff x="1" y="768"/>
                <a:chExt cx="5760" cy="133"/>
              </a:xfrm>
            </p:grpSpPr>
            <p:sp>
              <p:nvSpPr>
                <p:cNvPr id="1312780"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2781"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12782"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25.1</a:t>
            </a:r>
            <a:r>
              <a:rPr lang="en-US" b="1">
                <a:cs typeface="Times New Roman" charset="0"/>
              </a:rPr>
              <a:t>  Properties of Stars    </a:t>
            </a:r>
            <a:endParaRPr lang="en-US"/>
          </a:p>
        </p:txBody>
      </p:sp>
      <p:sp>
        <p:nvSpPr>
          <p:cNvPr id="1312783" name="Rectangle 15"/>
          <p:cNvSpPr>
            <a:spLocks noChangeArrowheads="1"/>
          </p:cNvSpPr>
          <p:nvPr/>
        </p:nvSpPr>
        <p:spPr bwMode="auto">
          <a:xfrm>
            <a:off x="1260475" y="21764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Parallax</a:t>
            </a:r>
          </a:p>
        </p:txBody>
      </p:sp>
      <p:sp>
        <p:nvSpPr>
          <p:cNvPr id="1312784" name="Rectangle 16"/>
          <p:cNvSpPr>
            <a:spLocks noChangeArrowheads="1"/>
          </p:cNvSpPr>
          <p:nvPr/>
        </p:nvSpPr>
        <p:spPr bwMode="auto">
          <a:xfrm>
            <a:off x="1736725" y="3825875"/>
            <a:ext cx="7115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The nearest stars have the largest parallax angles, while those of distant stars are too small to measure.</a:t>
            </a:r>
          </a:p>
        </p:txBody>
      </p:sp>
      <p:sp>
        <p:nvSpPr>
          <p:cNvPr id="1312786" name="Rectangle 18"/>
          <p:cNvSpPr>
            <a:spLocks noChangeArrowheads="1"/>
          </p:cNvSpPr>
          <p:nvPr/>
        </p:nvSpPr>
        <p:spPr bwMode="auto">
          <a:xfrm>
            <a:off x="1260475" y="4973638"/>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Light-Year</a:t>
            </a:r>
          </a:p>
        </p:txBody>
      </p:sp>
      <p:sp>
        <p:nvSpPr>
          <p:cNvPr id="1312787" name="Rectangle 19"/>
          <p:cNvSpPr>
            <a:spLocks noChangeArrowheads="1"/>
          </p:cNvSpPr>
          <p:nvPr/>
        </p:nvSpPr>
        <p:spPr bwMode="auto">
          <a:xfrm>
            <a:off x="1736725" y="5453063"/>
            <a:ext cx="711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 </a:t>
            </a:r>
            <a:r>
              <a:rPr lang="en-US">
                <a:latin typeface="Arial" charset="0"/>
                <a:sym typeface="Wingdings" charset="2"/>
              </a:rPr>
              <a:t>li</a:t>
            </a:r>
            <a:r>
              <a:rPr lang="en-US">
                <a:latin typeface="Arial" charset="0"/>
                <a:cs typeface="Times New Roman" charset="0"/>
              </a:rPr>
              <a:t>ght-year</a:t>
            </a:r>
            <a:r>
              <a:rPr lang="en-US" b="0">
                <a:latin typeface="Arial" charset="0"/>
                <a:cs typeface="Times New Roman" charset="0"/>
              </a:rPr>
              <a:t> is the distance light travels in a year, about 9.5 trillion kilometers.</a:t>
            </a:r>
          </a:p>
        </p:txBody>
      </p:sp>
      <p:sp>
        <p:nvSpPr>
          <p:cNvPr id="1312788" name="Rectangle 20"/>
          <p:cNvSpPr>
            <a:spLocks noChangeArrowheads="1"/>
          </p:cNvSpPr>
          <p:nvPr/>
        </p:nvSpPr>
        <p:spPr bwMode="auto">
          <a:xfrm>
            <a:off x="1736725" y="2657475"/>
            <a:ext cx="7115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Parallax is the slight shifting of the apparent position of a star due to the orbital motion of Earth.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3794" name="Group 2"/>
          <p:cNvGrpSpPr>
            <a:grpSpLocks/>
          </p:cNvGrpSpPr>
          <p:nvPr/>
        </p:nvGrpSpPr>
        <p:grpSpPr bwMode="auto">
          <a:xfrm>
            <a:off x="0" y="0"/>
            <a:ext cx="9159875" cy="1430338"/>
            <a:chOff x="-5" y="0"/>
            <a:chExt cx="5770" cy="901"/>
          </a:xfrm>
        </p:grpSpPr>
        <p:sp>
          <p:nvSpPr>
            <p:cNvPr id="1313795" name="Rectangle 3"/>
            <p:cNvSpPr>
              <a:spLocks noChangeArrowheads="1"/>
            </p:cNvSpPr>
            <p:nvPr/>
          </p:nvSpPr>
          <p:spPr bwMode="auto">
            <a:xfrm>
              <a:off x="-1"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13796" name="Group 4"/>
            <p:cNvGrpSpPr>
              <a:grpSpLocks/>
            </p:cNvGrpSpPr>
            <p:nvPr/>
          </p:nvGrpSpPr>
          <p:grpSpPr bwMode="auto">
            <a:xfrm>
              <a:off x="-5" y="0"/>
              <a:ext cx="5770" cy="86"/>
              <a:chOff x="-5" y="0"/>
              <a:chExt cx="5770" cy="86"/>
            </a:xfrm>
          </p:grpSpPr>
          <p:sp>
            <p:nvSpPr>
              <p:cNvPr id="1313797"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3798"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3799" name="Group 7"/>
            <p:cNvGrpSpPr>
              <a:grpSpLocks/>
            </p:cNvGrpSpPr>
            <p:nvPr/>
          </p:nvGrpSpPr>
          <p:grpSpPr bwMode="auto">
            <a:xfrm>
              <a:off x="0" y="768"/>
              <a:ext cx="5760" cy="133"/>
              <a:chOff x="1" y="768"/>
              <a:chExt cx="5760" cy="133"/>
            </a:xfrm>
          </p:grpSpPr>
          <p:sp>
            <p:nvSpPr>
              <p:cNvPr id="1313800"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3801"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13802" name="Rectangle 10"/>
          <p:cNvSpPr>
            <a:spLocks noChangeArrowheads="1"/>
          </p:cNvSpPr>
          <p:nvPr>
            <p:ph type="title"/>
          </p:nvPr>
        </p:nvSpPr>
        <p:spPr bwMode="auto">
          <a:xfrm>
            <a:off x="0" y="231775"/>
            <a:ext cx="91440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tabLst>
                <a:tab pos="2979738" algn="l"/>
              </a:tabLst>
            </a:pPr>
            <a:r>
              <a:rPr lang="en-US" b="1"/>
              <a:t>Parallax</a:t>
            </a:r>
          </a:p>
        </p:txBody>
      </p:sp>
      <p:grpSp>
        <p:nvGrpSpPr>
          <p:cNvPr id="1313810" name="Group 18"/>
          <p:cNvGrpSpPr>
            <a:grpSpLocks/>
          </p:cNvGrpSpPr>
          <p:nvPr/>
        </p:nvGrpSpPr>
        <p:grpSpPr bwMode="auto">
          <a:xfrm>
            <a:off x="203200" y="2006600"/>
            <a:ext cx="8737600" cy="4267200"/>
            <a:chOff x="128" y="1264"/>
            <a:chExt cx="5504" cy="2688"/>
          </a:xfrm>
        </p:grpSpPr>
        <p:grpSp>
          <p:nvGrpSpPr>
            <p:cNvPr id="1313805" name="Group 13"/>
            <p:cNvGrpSpPr>
              <a:grpSpLocks/>
            </p:cNvGrpSpPr>
            <p:nvPr/>
          </p:nvGrpSpPr>
          <p:grpSpPr bwMode="auto">
            <a:xfrm>
              <a:off x="128" y="1264"/>
              <a:ext cx="5504" cy="2688"/>
              <a:chOff x="128" y="816"/>
              <a:chExt cx="5504" cy="2688"/>
            </a:xfrm>
          </p:grpSpPr>
          <p:sp>
            <p:nvSpPr>
              <p:cNvPr id="1313803" name="AutoShape 11"/>
              <p:cNvSpPr>
                <a:spLocks noChangeAspect="1" noChangeArrowheads="1"/>
              </p:cNvSpPr>
              <p:nvPr/>
            </p:nvSpPr>
            <p:spPr bwMode="auto">
              <a:xfrm>
                <a:off x="128" y="816"/>
                <a:ext cx="5504" cy="2688"/>
              </a:xfrm>
              <a:prstGeom prst="roundRect">
                <a:avLst>
                  <a:gd name="adj" fmla="val 22130"/>
                </a:avLst>
              </a:prstGeom>
              <a:solidFill>
                <a:srgbClr val="FFFFFF"/>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0">
                  <a:latin typeface="Arial" charset="0"/>
                </a:endParaRPr>
              </a:p>
            </p:txBody>
          </p:sp>
          <p:pic>
            <p:nvPicPr>
              <p:cNvPr id="13138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 y="1097"/>
                <a:ext cx="5186" cy="2127"/>
              </a:xfrm>
              <a:prstGeom prst="rect">
                <a:avLst/>
              </a:prstGeom>
              <a:solidFill>
                <a:srgbClr val="FFFFFF"/>
              </a:solidFill>
              <a:ln w="9525">
                <a:solidFill>
                  <a:srgbClr val="FFFFFF"/>
                </a:solidFill>
                <a:miter lim="800000"/>
                <a:headEnd/>
                <a:tailEnd/>
              </a:ln>
            </p:spPr>
          </p:pic>
        </p:grpSp>
        <p:sp>
          <p:nvSpPr>
            <p:cNvPr id="1313806" name="Rectangle 14"/>
            <p:cNvSpPr>
              <a:spLocks noChangeArrowheads="1"/>
            </p:cNvSpPr>
            <p:nvPr/>
          </p:nvSpPr>
          <p:spPr bwMode="auto">
            <a:xfrm>
              <a:off x="1008" y="1480"/>
              <a:ext cx="672" cy="184"/>
            </a:xfrm>
            <a:prstGeom prst="rect">
              <a:avLst/>
            </a:prstGeom>
            <a:solidFill>
              <a:srgbClr val="FFFFFF"/>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latin typeface="Arial" charset="0"/>
                </a:rPr>
                <a:t>Original Photo</a:t>
              </a:r>
            </a:p>
          </p:txBody>
        </p:sp>
        <p:sp>
          <p:nvSpPr>
            <p:cNvPr id="1313807" name="Rectangle 15"/>
            <p:cNvSpPr>
              <a:spLocks noChangeArrowheads="1"/>
            </p:cNvSpPr>
            <p:nvPr/>
          </p:nvSpPr>
          <p:spPr bwMode="auto">
            <a:xfrm>
              <a:off x="1016" y="3544"/>
              <a:ext cx="1240" cy="184"/>
            </a:xfrm>
            <a:prstGeom prst="rect">
              <a:avLst/>
            </a:prstGeom>
            <a:solidFill>
              <a:srgbClr val="FFFFFF"/>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latin typeface="Arial" charset="0"/>
                </a:rPr>
                <a:t>Photo taken 6 months later</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5842" name="Group 2"/>
          <p:cNvGrpSpPr>
            <a:grpSpLocks/>
          </p:cNvGrpSpPr>
          <p:nvPr/>
        </p:nvGrpSpPr>
        <p:grpSpPr bwMode="auto">
          <a:xfrm>
            <a:off x="-4763" y="0"/>
            <a:ext cx="9159876" cy="6629400"/>
            <a:chOff x="-10" y="0"/>
            <a:chExt cx="5770" cy="4176"/>
          </a:xfrm>
        </p:grpSpPr>
        <p:grpSp>
          <p:nvGrpSpPr>
            <p:cNvPr id="1315843" name="Group 3"/>
            <p:cNvGrpSpPr>
              <a:grpSpLocks/>
            </p:cNvGrpSpPr>
            <p:nvPr/>
          </p:nvGrpSpPr>
          <p:grpSpPr bwMode="auto">
            <a:xfrm>
              <a:off x="192" y="960"/>
              <a:ext cx="5376" cy="3216"/>
              <a:chOff x="192" y="960"/>
              <a:chExt cx="5376" cy="3216"/>
            </a:xfrm>
          </p:grpSpPr>
          <p:sp>
            <p:nvSpPr>
              <p:cNvPr id="1315844" name="AutoShape 4"/>
              <p:cNvSpPr>
                <a:spLocks noChangeAspect="1" noChangeArrowheads="1"/>
              </p:cNvSpPr>
              <p:nvPr/>
            </p:nvSpPr>
            <p:spPr bwMode="auto">
              <a:xfrm>
                <a:off x="192" y="960"/>
                <a:ext cx="5376" cy="3216"/>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5845" name="Rectangle 5"/>
              <p:cNvSpPr>
                <a:spLocks noChangeAspect="1" noChangeArrowheads="1"/>
              </p:cNvSpPr>
              <p:nvPr/>
            </p:nvSpPr>
            <p:spPr bwMode="auto">
              <a:xfrm>
                <a:off x="635" y="1032"/>
                <a:ext cx="230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8000"/>
                    </a:solidFill>
                    <a:latin typeface="Arial" charset="0"/>
                    <a:cs typeface="Times New Roman" charset="0"/>
                  </a:rPr>
                  <a:t>Stellar Brightness</a:t>
                </a:r>
              </a:p>
            </p:txBody>
          </p:sp>
        </p:grpSp>
        <p:grpSp>
          <p:nvGrpSpPr>
            <p:cNvPr id="1315846" name="Group 6"/>
            <p:cNvGrpSpPr>
              <a:grpSpLocks/>
            </p:cNvGrpSpPr>
            <p:nvPr/>
          </p:nvGrpSpPr>
          <p:grpSpPr bwMode="auto">
            <a:xfrm>
              <a:off x="-10" y="0"/>
              <a:ext cx="5770" cy="901"/>
              <a:chOff x="-10" y="0"/>
              <a:chExt cx="5770" cy="901"/>
            </a:xfrm>
          </p:grpSpPr>
          <p:sp>
            <p:nvSpPr>
              <p:cNvPr id="1315847" name="Rectangle 7"/>
              <p:cNvSpPr>
                <a:spLocks noChangeArrowheads="1"/>
              </p:cNvSpPr>
              <p:nvPr/>
            </p:nvSpPr>
            <p:spPr bwMode="auto">
              <a:xfrm>
                <a:off x="-6" y="0"/>
                <a:ext cx="5760" cy="768"/>
              </a:xfrm>
              <a:prstGeom prst="rect">
                <a:avLst/>
              </a:prstGeom>
              <a:solidFill>
                <a:srgbClr val="D00C0C"/>
              </a:solidFill>
              <a:ln>
                <a:noFill/>
              </a:ln>
              <a:effectLst/>
              <a:extLst>
                <a:ext uri="{91240B29-F687-4F45-9708-019B960494DF}">
                  <a14:hiddenLine xmlns:a14="http://schemas.microsoft.com/office/drawing/2010/main" w="635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15848" name="Group 8"/>
              <p:cNvGrpSpPr>
                <a:grpSpLocks/>
              </p:cNvGrpSpPr>
              <p:nvPr/>
            </p:nvGrpSpPr>
            <p:grpSpPr bwMode="auto">
              <a:xfrm>
                <a:off x="-10" y="0"/>
                <a:ext cx="5770" cy="86"/>
                <a:chOff x="-5" y="0"/>
                <a:chExt cx="5770" cy="86"/>
              </a:xfrm>
            </p:grpSpPr>
            <p:sp>
              <p:nvSpPr>
                <p:cNvPr id="1315849"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5850"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5851" name="Group 11"/>
              <p:cNvGrpSpPr>
                <a:grpSpLocks/>
              </p:cNvGrpSpPr>
              <p:nvPr/>
            </p:nvGrpSpPr>
            <p:grpSpPr bwMode="auto">
              <a:xfrm>
                <a:off x="-5" y="768"/>
                <a:ext cx="5760" cy="133"/>
                <a:chOff x="1" y="768"/>
                <a:chExt cx="5760" cy="133"/>
              </a:xfrm>
            </p:grpSpPr>
            <p:sp>
              <p:nvSpPr>
                <p:cNvPr id="1315852"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5853"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15854" name="Rectangle 14"/>
          <p:cNvSpPr>
            <a:spLocks noChangeArrowheads="1"/>
          </p:cNvSpPr>
          <p:nvPr>
            <p:ph type="title"/>
          </p:nvPr>
        </p:nvSpPr>
        <p:spPr bwMode="auto">
          <a:xfrm>
            <a:off x="0" y="228600"/>
            <a:ext cx="9144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FD600"/>
                </a:solidFill>
                <a:cs typeface="Times New Roman" charset="0"/>
              </a:rPr>
              <a:t>25.1 </a:t>
            </a:r>
            <a:r>
              <a:rPr lang="en-US" b="1">
                <a:cs typeface="Times New Roman" charset="0"/>
              </a:rPr>
              <a:t> Properties of Stars    </a:t>
            </a:r>
            <a:endParaRPr lang="en-US"/>
          </a:p>
        </p:txBody>
      </p:sp>
      <p:sp>
        <p:nvSpPr>
          <p:cNvPr id="1315855" name="Rectangle 15"/>
          <p:cNvSpPr>
            <a:spLocks noChangeArrowheads="1"/>
          </p:cNvSpPr>
          <p:nvPr/>
        </p:nvSpPr>
        <p:spPr bwMode="auto">
          <a:xfrm>
            <a:off x="1260475" y="2176463"/>
            <a:ext cx="7635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Apparent Magnitude</a:t>
            </a:r>
          </a:p>
        </p:txBody>
      </p:sp>
      <p:sp>
        <p:nvSpPr>
          <p:cNvPr id="1315856" name="Rectangle 16"/>
          <p:cNvSpPr>
            <a:spLocks noChangeArrowheads="1"/>
          </p:cNvSpPr>
          <p:nvPr/>
        </p:nvSpPr>
        <p:spPr bwMode="auto">
          <a:xfrm>
            <a:off x="1736725" y="2647950"/>
            <a:ext cx="711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a:latin typeface="Arial" charset="0"/>
                <a:cs typeface="Times New Roman" charset="0"/>
              </a:rPr>
              <a:t>Apparent magnitude</a:t>
            </a:r>
            <a:r>
              <a:rPr lang="en-US" b="0">
                <a:latin typeface="Arial" charset="0"/>
                <a:cs typeface="Times New Roman" charset="0"/>
              </a:rPr>
              <a:t> is the brightness of a star when viewed from Earth.</a:t>
            </a:r>
          </a:p>
        </p:txBody>
      </p:sp>
      <p:sp>
        <p:nvSpPr>
          <p:cNvPr id="1315858" name="Rectangle 18"/>
          <p:cNvSpPr>
            <a:spLocks noChangeArrowheads="1"/>
          </p:cNvSpPr>
          <p:nvPr/>
        </p:nvSpPr>
        <p:spPr bwMode="auto">
          <a:xfrm>
            <a:off x="1736725" y="3422650"/>
            <a:ext cx="7102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b="0">
                <a:latin typeface="Arial" charset="0"/>
                <a:cs typeface="Times New Roman" charset="0"/>
              </a:rPr>
              <a:t>Three factors control the apparent brightness of a star as seen from Earth: how big it is, how hot it is, and how far away it is.</a:t>
            </a:r>
          </a:p>
        </p:txBody>
      </p:sp>
      <p:sp>
        <p:nvSpPr>
          <p:cNvPr id="1315859" name="Rectangle 19"/>
          <p:cNvSpPr>
            <a:spLocks noChangeArrowheads="1"/>
          </p:cNvSpPr>
          <p:nvPr/>
        </p:nvSpPr>
        <p:spPr bwMode="auto">
          <a:xfrm>
            <a:off x="1260475" y="4587875"/>
            <a:ext cx="7635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Clr>
                <a:srgbClr val="389700"/>
              </a:buClr>
              <a:buFont typeface="Monotype Sorts" charset="2"/>
              <a:buNone/>
            </a:pPr>
            <a:r>
              <a:rPr lang="en-US" sz="2800" b="0">
                <a:solidFill>
                  <a:srgbClr val="389700"/>
                </a:solidFill>
                <a:latin typeface="Arial" charset="0"/>
                <a:sym typeface="Wingdings" charset="2"/>
              </a:rPr>
              <a:t> </a:t>
            </a:r>
            <a:r>
              <a:rPr lang="en-US" sz="2800" b="0">
                <a:latin typeface="Arial" charset="0"/>
                <a:cs typeface="Times New Roman" charset="0"/>
              </a:rPr>
              <a:t>Absolute Magnitude</a:t>
            </a:r>
          </a:p>
        </p:txBody>
      </p:sp>
      <p:sp>
        <p:nvSpPr>
          <p:cNvPr id="1315860" name="Rectangle 20"/>
          <p:cNvSpPr>
            <a:spLocks noChangeArrowheads="1"/>
          </p:cNvSpPr>
          <p:nvPr/>
        </p:nvSpPr>
        <p:spPr bwMode="auto">
          <a:xfrm>
            <a:off x="1736725" y="5072063"/>
            <a:ext cx="70659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buClr>
                <a:srgbClr val="389700"/>
              </a:buClr>
              <a:buFont typeface="Monotype Sorts" charset="2"/>
              <a:buNone/>
            </a:pPr>
            <a:r>
              <a:rPr lang="en-US" b="0">
                <a:latin typeface="Arial" charset="0"/>
                <a:sym typeface="Wingdings" charset="2"/>
              </a:rPr>
              <a:t>•  </a:t>
            </a:r>
            <a:r>
              <a:rPr lang="en-US">
                <a:latin typeface="Arial" charset="0"/>
                <a:cs typeface="Times New Roman" charset="0"/>
              </a:rPr>
              <a:t>Absolute magnitude</a:t>
            </a:r>
            <a:r>
              <a:rPr lang="en-US" b="0">
                <a:latin typeface="Arial" charset="0"/>
                <a:cs typeface="Times New Roman" charset="0"/>
              </a:rPr>
              <a:t> is the apparent brightness of a star if it were viewed from a distance of 32.6 light-years. </a:t>
            </a:r>
          </a:p>
        </p:txBody>
      </p:sp>
    </p:spTree>
  </p:cSld>
  <p:clrMapOvr>
    <a:masterClrMapping/>
  </p:clrMapOvr>
</p:sld>
</file>

<file path=ppt/theme/theme1.xml><?xml version="1.0" encoding="utf-8"?>
<a:theme xmlns:a="http://schemas.openxmlformats.org/drawingml/2006/main" name="Blueglobe">
  <a:themeElements>
    <a:clrScheme name="Blueglobe 8">
      <a:dk1>
        <a:srgbClr val="000000"/>
      </a:dk1>
      <a:lt1>
        <a:srgbClr val="DDDDDD"/>
      </a:lt1>
      <a:dk2>
        <a:srgbClr val="000000"/>
      </a:dk2>
      <a:lt2>
        <a:srgbClr val="808080"/>
      </a:lt2>
      <a:accent1>
        <a:srgbClr val="003366"/>
      </a:accent1>
      <a:accent2>
        <a:srgbClr val="71C79C"/>
      </a:accent2>
      <a:accent3>
        <a:srgbClr val="EBEBEB"/>
      </a:accent3>
      <a:accent4>
        <a:srgbClr val="000000"/>
      </a:accent4>
      <a:accent5>
        <a:srgbClr val="AAADB8"/>
      </a:accent5>
      <a:accent6>
        <a:srgbClr val="66B48D"/>
      </a:accent6>
      <a:hlink>
        <a:srgbClr val="A4B5E0"/>
      </a:hlink>
      <a:folHlink>
        <a:srgbClr val="6D7895"/>
      </a:folHlink>
    </a:clrScheme>
    <a:fontScheme name="Blueglo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charset="0"/>
          </a:defRPr>
        </a:defPPr>
      </a:lstStyle>
    </a:lnDef>
  </a:objectDefaults>
  <a:extraClrSchemeLst>
    <a:extraClrScheme>
      <a:clrScheme name="Blue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ueglobe 8">
        <a:dk1>
          <a:srgbClr val="000000"/>
        </a:dk1>
        <a:lt1>
          <a:srgbClr val="DDDDDD"/>
        </a:lt1>
        <a:dk2>
          <a:srgbClr val="000000"/>
        </a:dk2>
        <a:lt2>
          <a:srgbClr val="808080"/>
        </a:lt2>
        <a:accent1>
          <a:srgbClr val="003366"/>
        </a:accent1>
        <a:accent2>
          <a:srgbClr val="71C79C"/>
        </a:accent2>
        <a:accent3>
          <a:srgbClr val="EBEBEB"/>
        </a:accent3>
        <a:accent4>
          <a:srgbClr val="000000"/>
        </a:accent4>
        <a:accent5>
          <a:srgbClr val="AAADB8"/>
        </a:accent5>
        <a:accent6>
          <a:srgbClr val="66B48D"/>
        </a:accent6>
        <a:hlink>
          <a:srgbClr val="A4B5E0"/>
        </a:hlink>
        <a:folHlink>
          <a:srgbClr val="6D78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X:Templates:Presentations:Designs:Blueglobe</Template>
  <TotalTime>17929</TotalTime>
  <Words>1969</Words>
  <Application>Microsoft Office PowerPoint</Application>
  <PresentationFormat>On-screen Show (4:3)</PresentationFormat>
  <Paragraphs>232</Paragraphs>
  <Slides>51</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Tahoma</vt:lpstr>
      <vt:lpstr>Arial</vt:lpstr>
      <vt:lpstr>Times New Roman</vt:lpstr>
      <vt:lpstr>Lucida Bright</vt:lpstr>
      <vt:lpstr>Wingdings</vt:lpstr>
      <vt:lpstr>Monotype Sorts</vt:lpstr>
      <vt:lpstr>Blueglobe</vt:lpstr>
      <vt:lpstr>Prentice Hall            EARTH SCIENCE</vt:lpstr>
      <vt:lpstr>Chapter  25</vt:lpstr>
      <vt:lpstr>25.1  Properties of Stars    </vt:lpstr>
      <vt:lpstr>The Constellation Orion</vt:lpstr>
      <vt:lpstr>25.1  Properties of Stars    </vt:lpstr>
      <vt:lpstr>Common Center of Mass</vt:lpstr>
      <vt:lpstr>25.1  Properties of Stars    </vt:lpstr>
      <vt:lpstr>Parallax</vt:lpstr>
      <vt:lpstr>25.1  Properties of Stars    </vt:lpstr>
      <vt:lpstr>Distance, Apparent Magnitude, and Absolute Magnitude of Some Stars</vt:lpstr>
      <vt:lpstr>25.1  Properties of Stars </vt:lpstr>
      <vt:lpstr>Hertzsprung–Russell Diagram</vt:lpstr>
      <vt:lpstr>25.1  Properties of Stars</vt:lpstr>
      <vt:lpstr>25.1  Properties of Stars</vt:lpstr>
      <vt:lpstr>Images of a Nova Taken  Two Months Apart</vt:lpstr>
      <vt:lpstr>25.1  Properties of Stars</vt:lpstr>
      <vt:lpstr>Interstellar Matter</vt:lpstr>
      <vt:lpstr>25.2  Stellar Evolution</vt:lpstr>
      <vt:lpstr>Nebula, Birthplace of Stars</vt:lpstr>
      <vt:lpstr>Balanced Forces</vt:lpstr>
      <vt:lpstr>25.2  Stellar Evolution</vt:lpstr>
      <vt:lpstr>25.2  Stellar Evolution</vt:lpstr>
      <vt:lpstr>25.2  Stellar Evolution</vt:lpstr>
      <vt:lpstr>25.2  Stellar Evolution</vt:lpstr>
      <vt:lpstr>Planetary Nebula</vt:lpstr>
      <vt:lpstr>25.2  Stellar Evolution</vt:lpstr>
      <vt:lpstr>Crab Nebula in the  Constellation Taurus</vt:lpstr>
      <vt:lpstr>Stellar Evolution</vt:lpstr>
      <vt:lpstr>25.2  Stellar Evolution</vt:lpstr>
      <vt:lpstr>Life Cycle of a Sunlike Star</vt:lpstr>
      <vt:lpstr>25.2  Stellar Evolution</vt:lpstr>
      <vt:lpstr>Summary of Evolution for  Stars of Various Masses</vt:lpstr>
      <vt:lpstr>25.2  Stellar Evolution</vt:lpstr>
      <vt:lpstr>Veil Nebula in the Constellation Cygnus</vt:lpstr>
      <vt:lpstr>25.2  Stellar Evolution</vt:lpstr>
      <vt:lpstr>Black Hole</vt:lpstr>
      <vt:lpstr>25.3  The Universe</vt:lpstr>
      <vt:lpstr>Structure of the Milky Way</vt:lpstr>
      <vt:lpstr>25.3  The Universe</vt:lpstr>
      <vt:lpstr>Spiral Galaxies</vt:lpstr>
      <vt:lpstr>Elliptical Galaxy</vt:lpstr>
      <vt:lpstr>25.3  The Universe</vt:lpstr>
      <vt:lpstr>Irregular Galaxy</vt:lpstr>
      <vt:lpstr>Galaxy Cluster</vt:lpstr>
      <vt:lpstr>25.3  The Universe</vt:lpstr>
      <vt:lpstr>25.3  The Universe</vt:lpstr>
      <vt:lpstr>Raisin Bread Dough Analogy</vt:lpstr>
      <vt:lpstr>25.3  The Universe</vt:lpstr>
      <vt:lpstr>The Big Bang</vt:lpstr>
      <vt:lpstr>25.3  The Universe</vt:lpstr>
      <vt:lpstr>25.3  The Universe</vt:lpstr>
    </vt:vector>
  </TitlesOfParts>
  <Company>MicroTech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Volcanoes and Igneous Activity  Earth  -  Chapter 4</dc:title>
  <dc:creator>Stan &amp; Cindy Hatfield</dc:creator>
  <cp:lastModifiedBy>Jennifer Yeager</cp:lastModifiedBy>
  <cp:revision>920</cp:revision>
  <cp:lastPrinted>2004-09-17T19:36:04Z</cp:lastPrinted>
  <dcterms:created xsi:type="dcterms:W3CDTF">2000-12-18T00:31:17Z</dcterms:created>
  <dcterms:modified xsi:type="dcterms:W3CDTF">2014-04-22T15:04:19Z</dcterms:modified>
</cp:coreProperties>
</file>