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1"/>
  </p:notesMasterIdLst>
  <p:handoutMasterIdLst>
    <p:handoutMasterId r:id="rId42"/>
  </p:handoutMasterIdLst>
  <p:sldIdLst>
    <p:sldId id="372" r:id="rId2"/>
    <p:sldId id="373" r:id="rId3"/>
    <p:sldId id="566" r:id="rId4"/>
    <p:sldId id="567" r:id="rId5"/>
    <p:sldId id="568" r:id="rId6"/>
    <p:sldId id="571" r:id="rId7"/>
    <p:sldId id="573" r:id="rId8"/>
    <p:sldId id="576" r:id="rId9"/>
    <p:sldId id="572" r:id="rId10"/>
    <p:sldId id="574" r:id="rId11"/>
    <p:sldId id="575" r:id="rId12"/>
    <p:sldId id="577" r:id="rId13"/>
    <p:sldId id="578" r:id="rId14"/>
    <p:sldId id="579" r:id="rId15"/>
    <p:sldId id="580" r:id="rId16"/>
    <p:sldId id="581" r:id="rId17"/>
    <p:sldId id="583" r:id="rId18"/>
    <p:sldId id="582" r:id="rId19"/>
    <p:sldId id="584" r:id="rId20"/>
    <p:sldId id="585" r:id="rId21"/>
    <p:sldId id="586" r:id="rId22"/>
    <p:sldId id="588" r:id="rId23"/>
    <p:sldId id="587" r:id="rId24"/>
    <p:sldId id="589" r:id="rId25"/>
    <p:sldId id="590" r:id="rId26"/>
    <p:sldId id="592" r:id="rId27"/>
    <p:sldId id="591" r:id="rId28"/>
    <p:sldId id="593" r:id="rId29"/>
    <p:sldId id="595" r:id="rId30"/>
    <p:sldId id="596" r:id="rId31"/>
    <p:sldId id="597" r:id="rId32"/>
    <p:sldId id="598" r:id="rId33"/>
    <p:sldId id="599" r:id="rId34"/>
    <p:sldId id="600" r:id="rId35"/>
    <p:sldId id="601" r:id="rId36"/>
    <p:sldId id="602" r:id="rId37"/>
    <p:sldId id="603" r:id="rId38"/>
    <p:sldId id="604" r:id="rId39"/>
    <p:sldId id="60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400"/>
    <a:srgbClr val="389700"/>
    <a:srgbClr val="CDCDCD"/>
    <a:srgbClr val="5E9EFF"/>
    <a:srgbClr val="FFFFFF"/>
    <a:srgbClr val="CDFFFF"/>
    <a:srgbClr val="FF000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2" autoAdjust="0"/>
    <p:restoredTop sz="95517" autoAdjust="0"/>
  </p:normalViewPr>
  <p:slideViewPr>
    <p:cSldViewPr snapToGrid="0">
      <p:cViewPr>
        <p:scale>
          <a:sx n="100" d="100"/>
          <a:sy n="100" d="100"/>
        </p:scale>
        <p:origin x="1104" y="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4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79F1ED-5FEC-4E68-B867-9ED7B007E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2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3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3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DC817F-82FD-4E7D-8E0D-7AAD3EDCD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8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466E3-2C5C-42A6-BBBD-205CDFE270C6}" type="slidenum">
              <a:rPr lang="en-US"/>
              <a:pPr/>
              <a:t>1</a:t>
            </a:fld>
            <a:endParaRPr lang="en-US"/>
          </a:p>
        </p:txBody>
      </p:sp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8F098-A9BC-4591-923D-9E87F56121B1}" type="slidenum">
              <a:rPr lang="en-US"/>
              <a:pPr/>
              <a:t>23</a:t>
            </a:fld>
            <a:endParaRPr lang="en-US"/>
          </a:p>
        </p:txBody>
      </p:sp>
      <p:sp>
        <p:nvSpPr>
          <p:cNvPr id="139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43A1E-7F8D-4881-9846-D1C2877701E6}" type="slidenum">
              <a:rPr lang="en-US"/>
              <a:pPr/>
              <a:t>25</a:t>
            </a:fld>
            <a:endParaRPr lang="en-US"/>
          </a:p>
        </p:txBody>
      </p:sp>
      <p:sp>
        <p:nvSpPr>
          <p:cNvPr id="140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38C4B-7B0C-4BE0-91B4-F0AE04D33110}" type="slidenum">
              <a:rPr lang="en-US"/>
              <a:pPr/>
              <a:t>28</a:t>
            </a:fld>
            <a:endParaRPr lang="en-US"/>
          </a:p>
        </p:txBody>
      </p:sp>
      <p:sp>
        <p:nvSpPr>
          <p:cNvPr id="140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A943B-AEA6-494B-A433-1CDE60075821}" type="slidenum">
              <a:rPr lang="en-US"/>
              <a:pPr/>
              <a:t>30</a:t>
            </a:fld>
            <a:endParaRPr lang="en-US"/>
          </a:p>
        </p:txBody>
      </p:sp>
      <p:sp>
        <p:nvSpPr>
          <p:cNvPr id="141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F3FB6-10EB-4E97-A579-A170E3B9B75C}" type="slidenum">
              <a:rPr lang="en-US"/>
              <a:pPr/>
              <a:t>33</a:t>
            </a:fld>
            <a:endParaRPr lang="en-US"/>
          </a:p>
        </p:txBody>
      </p:sp>
      <p:sp>
        <p:nvSpPr>
          <p:cNvPr id="141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C6F0D-486F-4A42-9F72-7C2CAFA07A6A}" type="slidenum">
              <a:rPr lang="en-US"/>
              <a:pPr/>
              <a:t>35</a:t>
            </a:fld>
            <a:endParaRPr lang="en-US"/>
          </a:p>
        </p:txBody>
      </p:sp>
      <p:sp>
        <p:nvSpPr>
          <p:cNvPr id="141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BF093-2370-4841-861A-F2C1F0609649}" type="slidenum">
              <a:rPr lang="en-US"/>
              <a:pPr/>
              <a:t>37</a:t>
            </a:fld>
            <a:endParaRPr lang="en-US"/>
          </a:p>
        </p:txBody>
      </p:sp>
      <p:sp>
        <p:nvSpPr>
          <p:cNvPr id="142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F253C-1DD4-4BB1-B020-F17CFE87A296}" type="slidenum">
              <a:rPr lang="en-US"/>
              <a:pPr/>
              <a:t>39</a:t>
            </a:fld>
            <a:endParaRPr lang="en-US"/>
          </a:p>
        </p:txBody>
      </p:sp>
      <p:sp>
        <p:nvSpPr>
          <p:cNvPr id="142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529A1-B862-4088-8DB1-5C01C0089C67}" type="slidenum">
              <a:rPr lang="en-US"/>
              <a:pPr/>
              <a:t>2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 is </a:t>
            </a:r>
            <a:r>
              <a:rPr lang="en-US" b="1"/>
              <a:t>Stan Hatfield and Ken Pinzke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0F6BE-04A3-4C10-B152-E0FC234D4CDC}" type="slidenum">
              <a:rPr lang="en-US"/>
              <a:pPr/>
              <a:t>4</a:t>
            </a:fld>
            <a:endParaRPr lang="en-US"/>
          </a:p>
        </p:txBody>
      </p:sp>
      <p:sp>
        <p:nvSpPr>
          <p:cNvPr id="113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C1E91-6590-4D61-9220-4E5505622558}" type="slidenum">
              <a:rPr lang="en-US"/>
              <a:pPr/>
              <a:t>9</a:t>
            </a:fld>
            <a:endParaRPr lang="en-US"/>
          </a:p>
        </p:txBody>
      </p:sp>
      <p:sp>
        <p:nvSpPr>
          <p:cNvPr id="137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016A1-A47B-4C8C-A72F-38ADFC85B15F}" type="slidenum">
              <a:rPr lang="en-US"/>
              <a:pPr/>
              <a:t>11</a:t>
            </a:fld>
            <a:endParaRPr lang="en-US"/>
          </a:p>
        </p:txBody>
      </p:sp>
      <p:sp>
        <p:nvSpPr>
          <p:cNvPr id="137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48553-43DF-4B5C-A44D-764F41D6A55F}" type="slidenum">
              <a:rPr lang="en-US"/>
              <a:pPr/>
              <a:t>13</a:t>
            </a:fld>
            <a:endParaRPr lang="en-US"/>
          </a:p>
        </p:txBody>
      </p:sp>
      <p:sp>
        <p:nvSpPr>
          <p:cNvPr id="138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5CE18-781F-49A3-A91B-FBF0A4D27F5A}" type="slidenum">
              <a:rPr lang="en-US"/>
              <a:pPr/>
              <a:t>14</a:t>
            </a:fld>
            <a:endParaRPr lang="en-US"/>
          </a:p>
        </p:txBody>
      </p:sp>
      <p:sp>
        <p:nvSpPr>
          <p:cNvPr id="138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E7991-C81F-413C-B4A5-75DB67AE7F0B}" type="slidenum">
              <a:rPr lang="en-US"/>
              <a:pPr/>
              <a:t>17</a:t>
            </a:fld>
            <a:endParaRPr lang="en-US"/>
          </a:p>
        </p:txBody>
      </p:sp>
      <p:sp>
        <p:nvSpPr>
          <p:cNvPr id="138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CF94E-E12E-4AA9-8DA5-C01BBD174A57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0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7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06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1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28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99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folHlink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7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82" name="Group 6"/>
          <p:cNvGrpSpPr>
            <a:grpSpLocks noChangeAspect="1"/>
          </p:cNvGrpSpPr>
          <p:nvPr/>
        </p:nvGrpSpPr>
        <p:grpSpPr bwMode="auto">
          <a:xfrm>
            <a:off x="2514600" y="1087438"/>
            <a:ext cx="4714875" cy="5237162"/>
            <a:chOff x="638" y="1173"/>
            <a:chExt cx="1785" cy="1982"/>
          </a:xfrm>
        </p:grpSpPr>
        <p:sp>
          <p:nvSpPr>
            <p:cNvPr id="229383" name="Oval 7"/>
            <p:cNvSpPr>
              <a:spLocks noChangeAspect="1" noChangeArrowheads="1"/>
            </p:cNvSpPr>
            <p:nvPr/>
          </p:nvSpPr>
          <p:spPr bwMode="auto">
            <a:xfrm>
              <a:off x="859" y="2746"/>
              <a:ext cx="1273" cy="40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9384" name="Picture 8" descr="wire01 cop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1173"/>
              <a:ext cx="1785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9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9378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1219200" y="1295400"/>
            <a:ext cx="7124700" cy="190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>
                <a:solidFill>
                  <a:schemeClr val="tx1"/>
                </a:solidFill>
                <a:latin typeface="Lucida Bright" charset="0"/>
              </a:rPr>
              <a:t>Prentice</a:t>
            </a:r>
            <a:r>
              <a:rPr lang="en-US" sz="4800" i="1">
                <a:solidFill>
                  <a:schemeClr val="tx1"/>
                </a:solidFill>
                <a:latin typeface="Lucida Bright" charset="0"/>
              </a:rPr>
              <a:t> </a:t>
            </a:r>
            <a:r>
              <a:rPr lang="en-US" sz="4800">
                <a:solidFill>
                  <a:schemeClr val="tx1"/>
                </a:solidFill>
                <a:latin typeface="Lucida Bright" charset="0"/>
              </a:rPr>
              <a:t>Hall</a:t>
            </a:r>
            <a:r>
              <a:rPr lang="en-US" sz="4800" b="1" i="1"/>
              <a:t>            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 SCIENCE</a:t>
            </a:r>
            <a:endParaRPr lang="en-US" sz="6000" b="1" i="1"/>
          </a:p>
        </p:txBody>
      </p:sp>
      <p:sp>
        <p:nvSpPr>
          <p:cNvPr id="229379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1428750" y="5181600"/>
            <a:ext cx="7010400" cy="914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800" b="1">
                <a:solidFill>
                  <a:schemeClr val="tx2"/>
                </a:solidFill>
              </a:rPr>
              <a:t>Tarbuck</a:t>
            </a:r>
            <a:r>
              <a:rPr lang="en-US" sz="4400" b="1">
                <a:solidFill>
                  <a:schemeClr val="tx2"/>
                </a:solidFill>
              </a:rPr>
              <a:t>     </a:t>
            </a:r>
            <a:r>
              <a:rPr lang="en-US" sz="4800" b="1">
                <a:solidFill>
                  <a:schemeClr val="tx2"/>
                </a:solidFill>
              </a:rPr>
              <a:t>Lutgens 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641850" y="5348288"/>
            <a:ext cx="585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charset="2"/>
              </a:rPr>
              <a:t></a:t>
            </a:r>
            <a:endParaRPr lang="en-US" sz="44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Wingdings" charset="2"/>
            </a:endParaRPr>
          </a:p>
        </p:txBody>
      </p:sp>
      <p:grpSp>
        <p:nvGrpSpPr>
          <p:cNvPr id="229399" name="Group 23"/>
          <p:cNvGrpSpPr>
            <a:grpSpLocks/>
          </p:cNvGrpSpPr>
          <p:nvPr/>
        </p:nvGrpSpPr>
        <p:grpSpPr bwMode="auto">
          <a:xfrm>
            <a:off x="5105400" y="0"/>
            <a:ext cx="4068763" cy="3305175"/>
            <a:chOff x="3216" y="0"/>
            <a:chExt cx="2563" cy="2082"/>
          </a:xfrm>
        </p:grpSpPr>
        <p:sp>
          <p:nvSpPr>
            <p:cNvPr id="229393" name="Freeform 17"/>
            <p:cNvSpPr>
              <a:spLocks/>
            </p:cNvSpPr>
            <p:nvPr/>
          </p:nvSpPr>
          <p:spPr bwMode="auto">
            <a:xfrm rot="10800000">
              <a:off x="3225" y="0"/>
              <a:ext cx="2554" cy="2082"/>
            </a:xfrm>
            <a:custGeom>
              <a:avLst/>
              <a:gdLst>
                <a:gd name="T0" fmla="*/ 9 w 2554"/>
                <a:gd name="T1" fmla="*/ 0 h 2082"/>
                <a:gd name="T2" fmla="*/ 9 w 2554"/>
                <a:gd name="T3" fmla="*/ 2073 h 2082"/>
                <a:gd name="T4" fmla="*/ 2554 w 2554"/>
                <a:gd name="T5" fmla="*/ 2073 h 2082"/>
                <a:gd name="T6" fmla="*/ 9 w 2554"/>
                <a:gd name="T7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4" h="2082">
                  <a:moveTo>
                    <a:pt x="9" y="0"/>
                  </a:moveTo>
                  <a:cubicBezTo>
                    <a:pt x="9" y="82"/>
                    <a:pt x="0" y="1927"/>
                    <a:pt x="9" y="2073"/>
                  </a:cubicBezTo>
                  <a:cubicBezTo>
                    <a:pt x="986" y="2073"/>
                    <a:pt x="2436" y="2082"/>
                    <a:pt x="2554" y="2073"/>
                  </a:cubicBezTo>
                  <a:cubicBezTo>
                    <a:pt x="409" y="1809"/>
                    <a:pt x="9" y="391"/>
                    <a:pt x="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Freeform 18"/>
            <p:cNvSpPr>
              <a:spLocks/>
            </p:cNvSpPr>
            <p:nvPr/>
          </p:nvSpPr>
          <p:spPr bwMode="auto">
            <a:xfrm rot="10800000">
              <a:off x="3216" y="9"/>
              <a:ext cx="2554" cy="846"/>
            </a:xfrm>
            <a:custGeom>
              <a:avLst/>
              <a:gdLst>
                <a:gd name="T0" fmla="*/ 9 w 2554"/>
                <a:gd name="T1" fmla="*/ 0 h 2082"/>
                <a:gd name="T2" fmla="*/ 9 w 2554"/>
                <a:gd name="T3" fmla="*/ 2073 h 2082"/>
                <a:gd name="T4" fmla="*/ 2554 w 2554"/>
                <a:gd name="T5" fmla="*/ 2073 h 2082"/>
                <a:gd name="T6" fmla="*/ 9 w 2554"/>
                <a:gd name="T7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4" h="2082">
                  <a:moveTo>
                    <a:pt x="9" y="0"/>
                  </a:moveTo>
                  <a:cubicBezTo>
                    <a:pt x="9" y="82"/>
                    <a:pt x="0" y="1927"/>
                    <a:pt x="9" y="2073"/>
                  </a:cubicBezTo>
                  <a:cubicBezTo>
                    <a:pt x="986" y="2073"/>
                    <a:pt x="2436" y="2082"/>
                    <a:pt x="2554" y="2073"/>
                  </a:cubicBezTo>
                  <a:cubicBezTo>
                    <a:pt x="409" y="1809"/>
                    <a:pt x="9" y="391"/>
                    <a:pt x="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8"/>
                </a:gs>
                <a:gs pos="100000">
                  <a:srgbClr val="FF0008">
                    <a:gamma/>
                    <a:tint val="7568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400" name="Group 24"/>
          <p:cNvGrpSpPr>
            <a:grpSpLocks/>
          </p:cNvGrpSpPr>
          <p:nvPr/>
        </p:nvGrpSpPr>
        <p:grpSpPr bwMode="auto">
          <a:xfrm>
            <a:off x="0" y="3546475"/>
            <a:ext cx="4054475" cy="3311525"/>
            <a:chOff x="0" y="2234"/>
            <a:chExt cx="2554" cy="2086"/>
          </a:xfrm>
        </p:grpSpPr>
        <p:sp>
          <p:nvSpPr>
            <p:cNvPr id="229396" name="Freeform 20"/>
            <p:cNvSpPr>
              <a:spLocks/>
            </p:cNvSpPr>
            <p:nvPr/>
          </p:nvSpPr>
          <p:spPr bwMode="auto">
            <a:xfrm>
              <a:off x="0" y="2234"/>
              <a:ext cx="2554" cy="2082"/>
            </a:xfrm>
            <a:custGeom>
              <a:avLst/>
              <a:gdLst>
                <a:gd name="T0" fmla="*/ 9 w 2554"/>
                <a:gd name="T1" fmla="*/ 0 h 2082"/>
                <a:gd name="T2" fmla="*/ 9 w 2554"/>
                <a:gd name="T3" fmla="*/ 2073 h 2082"/>
                <a:gd name="T4" fmla="*/ 2554 w 2554"/>
                <a:gd name="T5" fmla="*/ 2073 h 2082"/>
                <a:gd name="T6" fmla="*/ 9 w 2554"/>
                <a:gd name="T7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4" h="2082">
                  <a:moveTo>
                    <a:pt x="9" y="0"/>
                  </a:moveTo>
                  <a:cubicBezTo>
                    <a:pt x="9" y="82"/>
                    <a:pt x="0" y="1927"/>
                    <a:pt x="9" y="2073"/>
                  </a:cubicBezTo>
                  <a:cubicBezTo>
                    <a:pt x="986" y="2073"/>
                    <a:pt x="2436" y="2082"/>
                    <a:pt x="2554" y="2073"/>
                  </a:cubicBezTo>
                  <a:cubicBezTo>
                    <a:pt x="409" y="1809"/>
                    <a:pt x="9" y="391"/>
                    <a:pt x="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A4B5E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Freeform 21"/>
            <p:cNvSpPr>
              <a:spLocks/>
            </p:cNvSpPr>
            <p:nvPr/>
          </p:nvSpPr>
          <p:spPr bwMode="auto">
            <a:xfrm>
              <a:off x="0" y="3474"/>
              <a:ext cx="2554" cy="846"/>
            </a:xfrm>
            <a:custGeom>
              <a:avLst/>
              <a:gdLst>
                <a:gd name="T0" fmla="*/ 9 w 2554"/>
                <a:gd name="T1" fmla="*/ 0 h 2082"/>
                <a:gd name="T2" fmla="*/ 9 w 2554"/>
                <a:gd name="T3" fmla="*/ 2073 h 2082"/>
                <a:gd name="T4" fmla="*/ 2554 w 2554"/>
                <a:gd name="T5" fmla="*/ 2073 h 2082"/>
                <a:gd name="T6" fmla="*/ 9 w 2554"/>
                <a:gd name="T7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4" h="2082">
                  <a:moveTo>
                    <a:pt x="9" y="0"/>
                  </a:moveTo>
                  <a:cubicBezTo>
                    <a:pt x="9" y="82"/>
                    <a:pt x="0" y="1927"/>
                    <a:pt x="9" y="2073"/>
                  </a:cubicBezTo>
                  <a:cubicBezTo>
                    <a:pt x="986" y="2073"/>
                    <a:pt x="2436" y="2082"/>
                    <a:pt x="2554" y="2073"/>
                  </a:cubicBezTo>
                  <a:cubicBezTo>
                    <a:pt x="409" y="1809"/>
                    <a:pt x="9" y="391"/>
                    <a:pt x="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8">
                    <a:gamma/>
                    <a:tint val="75686"/>
                    <a:invGamma/>
                  </a:srgbClr>
                </a:gs>
                <a:gs pos="100000">
                  <a:srgbClr val="FF000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258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76259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7626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2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39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The Doppler Effect</a:t>
                </a:r>
              </a:p>
            </p:txBody>
          </p:sp>
        </p:grpSp>
        <p:grpSp>
          <p:nvGrpSpPr>
            <p:cNvPr id="1376262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7626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626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76265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26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626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7626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26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76270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24.1 </a:t>
            </a:r>
            <a:r>
              <a:rPr lang="en-US" b="1">
                <a:cs typeface="Times New Roman" charset="0"/>
              </a:rPr>
              <a:t> The Study of Light    </a:t>
            </a:r>
            <a:endParaRPr lang="en-US"/>
          </a:p>
        </p:txBody>
      </p:sp>
      <p:sp>
        <p:nvSpPr>
          <p:cNvPr id="1376272" name="Rectangle 16"/>
          <p:cNvSpPr>
            <a:spLocks noChangeArrowheads="1"/>
          </p:cNvSpPr>
          <p:nvPr/>
        </p:nvSpPr>
        <p:spPr bwMode="auto">
          <a:xfrm>
            <a:off x="1260475" y="2163763"/>
            <a:ext cx="75977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The</a:t>
            </a:r>
            <a:r>
              <a:rPr lang="en-US" sz="2800" b="1">
                <a:latin typeface="Arial" charset="0"/>
                <a:cs typeface="Times New Roman" charset="0"/>
              </a:rPr>
              <a:t> Doppler effect </a:t>
            </a:r>
            <a:r>
              <a:rPr lang="en-US" sz="2800">
                <a:latin typeface="Arial" charset="0"/>
                <a:cs typeface="Times New Roman" charset="0"/>
              </a:rPr>
              <a:t>is the apparent change in frequency of electromagnetic or sound waves caused by the relative motions of the source and the observer.</a:t>
            </a:r>
          </a:p>
        </p:txBody>
      </p:sp>
      <p:sp>
        <p:nvSpPr>
          <p:cNvPr id="1376274" name="Rectangle 18"/>
          <p:cNvSpPr>
            <a:spLocks noChangeArrowheads="1"/>
          </p:cNvSpPr>
          <p:nvPr/>
        </p:nvSpPr>
        <p:spPr bwMode="auto">
          <a:xfrm>
            <a:off x="1260475" y="3929063"/>
            <a:ext cx="7597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In astronomy, the Doppler effect is used to determine whether a star or other body in space is moving away from or toward Earth.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28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77283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7284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77285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7286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7287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77288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7289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7290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190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The Doppler Effect</a:t>
            </a:r>
          </a:p>
        </p:txBody>
      </p:sp>
      <p:grpSp>
        <p:nvGrpSpPr>
          <p:cNvPr id="1377294" name="Group 14"/>
          <p:cNvGrpSpPr>
            <a:grpSpLocks/>
          </p:cNvGrpSpPr>
          <p:nvPr/>
        </p:nvGrpSpPr>
        <p:grpSpPr bwMode="auto">
          <a:xfrm>
            <a:off x="247650" y="2006600"/>
            <a:ext cx="8648700" cy="4165600"/>
            <a:chOff x="156" y="1000"/>
            <a:chExt cx="5448" cy="2624"/>
          </a:xfrm>
        </p:grpSpPr>
        <p:sp>
          <p:nvSpPr>
            <p:cNvPr id="1377291" name="AutoShape 11"/>
            <p:cNvSpPr>
              <a:spLocks noChangeAspect="1" noChangeArrowheads="1"/>
            </p:cNvSpPr>
            <p:nvPr/>
          </p:nvSpPr>
          <p:spPr bwMode="auto">
            <a:xfrm>
              <a:off x="156" y="1000"/>
              <a:ext cx="5448" cy="2624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7729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1267"/>
              <a:ext cx="5129" cy="2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35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80355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8035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035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84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Refracting Telescopes</a:t>
                </a:r>
              </a:p>
            </p:txBody>
          </p:sp>
        </p:grpSp>
        <p:grpSp>
          <p:nvGrpSpPr>
            <p:cNvPr id="1380358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8035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036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8036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036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0363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80364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036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80366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 </a:t>
            </a:r>
            <a:r>
              <a:rPr lang="en-US" b="1">
                <a:cs typeface="Times New Roman" charset="0"/>
              </a:rPr>
              <a:t> Tools for Studying Space    </a:t>
            </a:r>
            <a:endParaRPr lang="en-US"/>
          </a:p>
        </p:txBody>
      </p:sp>
      <p:sp>
        <p:nvSpPr>
          <p:cNvPr id="1380367" name="Rectangle 15"/>
          <p:cNvSpPr>
            <a:spLocks noChangeArrowheads="1"/>
          </p:cNvSpPr>
          <p:nvPr/>
        </p:nvSpPr>
        <p:spPr bwMode="auto">
          <a:xfrm>
            <a:off x="1260475" y="2163763"/>
            <a:ext cx="7470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A</a:t>
            </a:r>
            <a:r>
              <a:rPr lang="en-US" sz="2800" b="1">
                <a:latin typeface="Arial" charset="0"/>
                <a:cs typeface="Times New Roman" charset="0"/>
              </a:rPr>
              <a:t> refracting telescope </a:t>
            </a:r>
            <a:r>
              <a:rPr lang="en-US" sz="2800">
                <a:latin typeface="Arial" charset="0"/>
                <a:cs typeface="Times New Roman" charset="0"/>
              </a:rPr>
              <a:t>is a telescope that</a:t>
            </a:r>
            <a:r>
              <a:rPr lang="en-US" sz="2800" b="1">
                <a:latin typeface="Arial" charset="0"/>
                <a:cs typeface="Times New Roman" charset="0"/>
              </a:rPr>
              <a:t> </a:t>
            </a:r>
            <a:r>
              <a:rPr lang="en-US" sz="2800">
                <a:latin typeface="Arial" charset="0"/>
                <a:cs typeface="Times New Roman" charset="0"/>
              </a:rPr>
              <a:t>uses a lens to bend or refract light.</a:t>
            </a:r>
          </a:p>
        </p:txBody>
      </p:sp>
      <p:sp>
        <p:nvSpPr>
          <p:cNvPr id="1380368" name="Rectangle 16"/>
          <p:cNvSpPr>
            <a:spLocks noChangeArrowheads="1"/>
          </p:cNvSpPr>
          <p:nvPr/>
        </p:nvSpPr>
        <p:spPr bwMode="auto">
          <a:xfrm>
            <a:off x="1260475" y="3073400"/>
            <a:ext cx="763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Focus</a:t>
            </a:r>
          </a:p>
        </p:txBody>
      </p:sp>
      <p:sp>
        <p:nvSpPr>
          <p:cNvPr id="1380369" name="Rectangle 17"/>
          <p:cNvSpPr>
            <a:spLocks noChangeArrowheads="1"/>
          </p:cNvSpPr>
          <p:nvPr/>
        </p:nvSpPr>
        <p:spPr bwMode="auto">
          <a:xfrm>
            <a:off x="1736725" y="3548063"/>
            <a:ext cx="70262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The most important lens in a refracting telescope, the objective lens, produces an image by bending light from a distant object so that</a:t>
            </a:r>
            <a:r>
              <a:rPr lang="en-US">
                <a:latin typeface="Arial" charset="0"/>
                <a:cs typeface="Times New Roman" charset="0"/>
              </a:rPr>
              <a:t> the light converges at an area called the focus (focus = central point).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378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81379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1380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81381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38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1383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8138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38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1386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190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Keck Telescope</a:t>
            </a:r>
          </a:p>
        </p:txBody>
      </p:sp>
      <p:grpSp>
        <p:nvGrpSpPr>
          <p:cNvPr id="1381390" name="Group 14"/>
          <p:cNvGrpSpPr>
            <a:grpSpLocks/>
          </p:cNvGrpSpPr>
          <p:nvPr/>
        </p:nvGrpSpPr>
        <p:grpSpPr bwMode="auto">
          <a:xfrm>
            <a:off x="1581150" y="2070100"/>
            <a:ext cx="5981700" cy="4216400"/>
            <a:chOff x="556" y="1000"/>
            <a:chExt cx="4648" cy="3208"/>
          </a:xfrm>
        </p:grpSpPr>
        <p:sp>
          <p:nvSpPr>
            <p:cNvPr id="1381387" name="AutoShape 11"/>
            <p:cNvSpPr>
              <a:spLocks noChangeAspect="1" noChangeArrowheads="1"/>
            </p:cNvSpPr>
            <p:nvPr/>
          </p:nvSpPr>
          <p:spPr bwMode="auto">
            <a:xfrm>
              <a:off x="556" y="1000"/>
              <a:ext cx="4648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138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1245"/>
              <a:ext cx="4057" cy="2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42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8342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42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8342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43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343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8343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43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3434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190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Simple Refracting Telescope</a:t>
            </a:r>
          </a:p>
        </p:txBody>
      </p:sp>
      <p:grpSp>
        <p:nvGrpSpPr>
          <p:cNvPr id="1383438" name="Group 14"/>
          <p:cNvGrpSpPr>
            <a:grpSpLocks/>
          </p:cNvGrpSpPr>
          <p:nvPr/>
        </p:nvGrpSpPr>
        <p:grpSpPr bwMode="auto">
          <a:xfrm>
            <a:off x="209550" y="2247900"/>
            <a:ext cx="8724900" cy="3594100"/>
            <a:chOff x="132" y="1000"/>
            <a:chExt cx="5496" cy="2264"/>
          </a:xfrm>
        </p:grpSpPr>
        <p:sp>
          <p:nvSpPr>
            <p:cNvPr id="1383435" name="AutoShape 11"/>
            <p:cNvSpPr>
              <a:spLocks noChangeAspect="1" noChangeArrowheads="1"/>
            </p:cNvSpPr>
            <p:nvPr/>
          </p:nvSpPr>
          <p:spPr bwMode="auto">
            <a:xfrm>
              <a:off x="132" y="1000"/>
              <a:ext cx="5496" cy="2264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343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241"/>
              <a:ext cx="5254" cy="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47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85475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8547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47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84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Refracting Telescopes</a:t>
                </a:r>
              </a:p>
            </p:txBody>
          </p:sp>
        </p:grpSp>
        <p:grpSp>
          <p:nvGrpSpPr>
            <p:cNvPr id="1385478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8547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48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8548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548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5483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85484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548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85486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 </a:t>
            </a:r>
            <a:r>
              <a:rPr lang="en-US" b="1">
                <a:cs typeface="Times New Roman" charset="0"/>
              </a:rPr>
              <a:t> Tools for Studying Space    </a:t>
            </a:r>
            <a:endParaRPr lang="en-US"/>
          </a:p>
        </p:txBody>
      </p:sp>
      <p:sp>
        <p:nvSpPr>
          <p:cNvPr id="1385487" name="Rectangle 15"/>
          <p:cNvSpPr>
            <a:spLocks noChangeArrowheads="1"/>
          </p:cNvSpPr>
          <p:nvPr/>
        </p:nvSpPr>
        <p:spPr bwMode="auto">
          <a:xfrm>
            <a:off x="1260475" y="2163763"/>
            <a:ext cx="7635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Chromatic Aberration</a:t>
            </a:r>
          </a:p>
        </p:txBody>
      </p:sp>
      <p:sp>
        <p:nvSpPr>
          <p:cNvPr id="1385489" name="Rectangle 17"/>
          <p:cNvSpPr>
            <a:spLocks noChangeArrowheads="1"/>
          </p:cNvSpPr>
          <p:nvPr/>
        </p:nvSpPr>
        <p:spPr bwMode="auto">
          <a:xfrm>
            <a:off x="1736725" y="2633663"/>
            <a:ext cx="7064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 </a:t>
            </a:r>
            <a:r>
              <a:rPr lang="en-US" b="1">
                <a:latin typeface="Arial" charset="0"/>
                <a:cs typeface="Times New Roman" charset="0"/>
              </a:rPr>
              <a:t>chromatic aberration </a:t>
            </a:r>
            <a:r>
              <a:rPr lang="en-US">
                <a:latin typeface="Arial" charset="0"/>
                <a:cs typeface="Times New Roman" charset="0"/>
              </a:rPr>
              <a:t>is the property of a lens whereby light of different colors is focused at different places.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6498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86499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865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50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81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Reflecting Telescopes</a:t>
                </a:r>
              </a:p>
            </p:txBody>
          </p:sp>
        </p:grpSp>
        <p:grpSp>
          <p:nvGrpSpPr>
            <p:cNvPr id="1386502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8650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650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86505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650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50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8650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65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86510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</a:t>
            </a:r>
            <a:r>
              <a:rPr lang="en-US" b="1">
                <a:cs typeface="Times New Roman" charset="0"/>
              </a:rPr>
              <a:t>  Tools for Studying Space    </a:t>
            </a:r>
            <a:endParaRPr lang="en-US"/>
          </a:p>
        </p:txBody>
      </p:sp>
      <p:sp>
        <p:nvSpPr>
          <p:cNvPr id="1386511" name="Rectangle 15"/>
          <p:cNvSpPr>
            <a:spLocks noChangeArrowheads="1"/>
          </p:cNvSpPr>
          <p:nvPr/>
        </p:nvSpPr>
        <p:spPr bwMode="auto">
          <a:xfrm>
            <a:off x="1260475" y="2163763"/>
            <a:ext cx="76358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A</a:t>
            </a:r>
            <a:r>
              <a:rPr lang="en-US" sz="2800" b="1">
                <a:latin typeface="Arial" charset="0"/>
                <a:cs typeface="Times New Roman" charset="0"/>
              </a:rPr>
              <a:t> reflecting telescope </a:t>
            </a:r>
            <a:r>
              <a:rPr lang="en-US" sz="2800">
                <a:latin typeface="Arial" charset="0"/>
                <a:cs typeface="Times New Roman" charset="0"/>
              </a:rPr>
              <a:t>is a telescope that reflects light off a concave mirror, focusing the image in front of the mirror.</a:t>
            </a:r>
          </a:p>
        </p:txBody>
      </p:sp>
      <p:sp>
        <p:nvSpPr>
          <p:cNvPr id="1386513" name="Rectangle 17"/>
          <p:cNvSpPr>
            <a:spLocks noChangeArrowheads="1"/>
          </p:cNvSpPr>
          <p:nvPr/>
        </p:nvSpPr>
        <p:spPr bwMode="auto">
          <a:xfrm>
            <a:off x="1260475" y="3486150"/>
            <a:ext cx="763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Advantages of </a:t>
            </a:r>
            <a:r>
              <a:rPr lang="en-US" sz="2800">
                <a:latin typeface="Arial" charset="0"/>
                <a:cs typeface="Times New Roman" charset="0"/>
              </a:rPr>
              <a:t>Reflecting Telescopes</a:t>
            </a:r>
          </a:p>
        </p:txBody>
      </p:sp>
      <p:sp>
        <p:nvSpPr>
          <p:cNvPr id="1386514" name="Rectangle 18"/>
          <p:cNvSpPr>
            <a:spLocks noChangeArrowheads="1"/>
          </p:cNvSpPr>
          <p:nvPr/>
        </p:nvSpPr>
        <p:spPr bwMode="auto">
          <a:xfrm>
            <a:off x="1736725" y="3967163"/>
            <a:ext cx="7038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Most large optical telescopes are reflectors. Light does not pass through a mirror, so the glass for a reflecting telescope does not have to be of optical quality.</a:t>
            </a:r>
            <a:endParaRPr lang="en-US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54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8854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854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8854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55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855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8855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55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8554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31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sz="3600" b="1"/>
              <a:t>Viewing Methods with </a:t>
            </a:r>
            <a:br>
              <a:rPr lang="en-US" sz="3600" b="1"/>
            </a:br>
            <a:r>
              <a:rPr lang="en-US" sz="3600" b="1"/>
              <a:t>Reflecting Telescopes</a:t>
            </a:r>
            <a:endParaRPr lang="en-US" b="1"/>
          </a:p>
        </p:txBody>
      </p:sp>
      <p:grpSp>
        <p:nvGrpSpPr>
          <p:cNvPr id="1388558" name="Group 14"/>
          <p:cNvGrpSpPr>
            <a:grpSpLocks/>
          </p:cNvGrpSpPr>
          <p:nvPr/>
        </p:nvGrpSpPr>
        <p:grpSpPr bwMode="auto">
          <a:xfrm>
            <a:off x="2921000" y="1587500"/>
            <a:ext cx="3302000" cy="5092700"/>
            <a:chOff x="1840" y="1000"/>
            <a:chExt cx="2080" cy="3208"/>
          </a:xfrm>
        </p:grpSpPr>
        <p:sp>
          <p:nvSpPr>
            <p:cNvPr id="1388555" name="AutoShape 11"/>
            <p:cNvSpPr>
              <a:spLocks noChangeAspect="1" noChangeArrowheads="1"/>
            </p:cNvSpPr>
            <p:nvPr/>
          </p:nvSpPr>
          <p:spPr bwMode="auto">
            <a:xfrm>
              <a:off x="1840" y="1000"/>
              <a:ext cx="2080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855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089"/>
              <a:ext cx="1399" cy="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522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8752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8752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52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81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Reflecting Telescopes</a:t>
                </a:r>
              </a:p>
            </p:txBody>
          </p:sp>
        </p:grpSp>
        <p:grpSp>
          <p:nvGrpSpPr>
            <p:cNvPr id="1387526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8752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752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87529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753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753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8753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753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87534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</a:t>
            </a:r>
            <a:r>
              <a:rPr lang="en-US" b="1">
                <a:cs typeface="Times New Roman" charset="0"/>
              </a:rPr>
              <a:t>  Tools for Studying Space    </a:t>
            </a:r>
            <a:endParaRPr lang="en-US"/>
          </a:p>
        </p:txBody>
      </p:sp>
      <p:sp>
        <p:nvSpPr>
          <p:cNvPr id="1387535" name="Rectangle 15"/>
          <p:cNvSpPr>
            <a:spLocks noChangeArrowheads="1"/>
          </p:cNvSpPr>
          <p:nvPr/>
        </p:nvSpPr>
        <p:spPr bwMode="auto">
          <a:xfrm>
            <a:off x="1260475" y="2163763"/>
            <a:ext cx="7635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Properties of Optical Telescopes</a:t>
            </a:r>
          </a:p>
        </p:txBody>
      </p:sp>
      <p:sp>
        <p:nvSpPr>
          <p:cNvPr id="1387538" name="Rectangle 18"/>
          <p:cNvSpPr>
            <a:spLocks noChangeArrowheads="1"/>
          </p:cNvSpPr>
          <p:nvPr/>
        </p:nvSpPr>
        <p:spPr bwMode="auto">
          <a:xfrm>
            <a:off x="1736725" y="2644775"/>
            <a:ext cx="712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Both refracting and reflecting telescopes have three properties that aid astronomers in their work: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87539" name="Rectangle 19"/>
          <p:cNvSpPr>
            <a:spLocks noChangeArrowheads="1"/>
          </p:cNvSpPr>
          <p:nvPr/>
        </p:nvSpPr>
        <p:spPr bwMode="auto">
          <a:xfrm>
            <a:off x="1992313" y="3798888"/>
            <a:ext cx="717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1. Light-gathering power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87540" name="Rectangle 20"/>
          <p:cNvSpPr>
            <a:spLocks noChangeArrowheads="1"/>
          </p:cNvSpPr>
          <p:nvPr/>
        </p:nvSpPr>
        <p:spPr bwMode="auto">
          <a:xfrm>
            <a:off x="1992313" y="4219575"/>
            <a:ext cx="717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2. Resolving power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87541" name="Rectangle 21"/>
          <p:cNvSpPr>
            <a:spLocks noChangeArrowheads="1"/>
          </p:cNvSpPr>
          <p:nvPr/>
        </p:nvSpPr>
        <p:spPr bwMode="auto">
          <a:xfrm>
            <a:off x="1992313" y="4652963"/>
            <a:ext cx="717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3. Magnifying power</a:t>
            </a:r>
            <a:endParaRPr lang="en-US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059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90595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9059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059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61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Detecting Invisible Radiation</a:t>
                </a:r>
              </a:p>
            </p:txBody>
          </p:sp>
        </p:grpSp>
        <p:grpSp>
          <p:nvGrpSpPr>
            <p:cNvPr id="1390598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9059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060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9060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060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0603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90604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060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90606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 </a:t>
            </a:r>
            <a:r>
              <a:rPr lang="en-US" b="1">
                <a:cs typeface="Times New Roman" charset="0"/>
              </a:rPr>
              <a:t> Tools for Studying Space    </a:t>
            </a:r>
            <a:endParaRPr lang="en-US"/>
          </a:p>
        </p:txBody>
      </p:sp>
      <p:sp>
        <p:nvSpPr>
          <p:cNvPr id="1390607" name="Rectangle 15"/>
          <p:cNvSpPr>
            <a:spLocks noChangeArrowheads="1"/>
          </p:cNvSpPr>
          <p:nvPr/>
        </p:nvSpPr>
        <p:spPr bwMode="auto">
          <a:xfrm>
            <a:off x="1260475" y="2163763"/>
            <a:ext cx="7635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Radio Telescopes</a:t>
            </a:r>
          </a:p>
        </p:txBody>
      </p:sp>
      <p:sp>
        <p:nvSpPr>
          <p:cNvPr id="1390608" name="Rectangle 16"/>
          <p:cNvSpPr>
            <a:spLocks noChangeArrowheads="1"/>
          </p:cNvSpPr>
          <p:nvPr/>
        </p:nvSpPr>
        <p:spPr bwMode="auto">
          <a:xfrm>
            <a:off x="1736725" y="2633663"/>
            <a:ext cx="712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</a:t>
            </a:r>
            <a:r>
              <a:rPr lang="en-US" b="1">
                <a:latin typeface="Arial" charset="0"/>
                <a:sym typeface="Wingdings" charset="2"/>
              </a:rPr>
              <a:t> radio telescope </a:t>
            </a:r>
            <a:r>
              <a:rPr lang="en-US">
                <a:latin typeface="Arial" charset="0"/>
                <a:sym typeface="Wingdings" charset="2"/>
              </a:rPr>
              <a:t>is a telescope designed to make observations in radio wavelengths. 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90612" name="Rectangle 20"/>
          <p:cNvSpPr>
            <a:spLocks noChangeArrowheads="1"/>
          </p:cNvSpPr>
          <p:nvPr/>
        </p:nvSpPr>
        <p:spPr bwMode="auto">
          <a:xfrm>
            <a:off x="1736725" y="3432175"/>
            <a:ext cx="7127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 radio telescope focuses the incoming radio waves on an antenna, which, just like a radio antenna, absorbs and transmits these waves to an amplifier.</a:t>
            </a:r>
            <a:endParaRPr lang="en-US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0" y="7938"/>
            <a:ext cx="9144000" cy="2209800"/>
          </a:xfrm>
          <a:prstGeom prst="rect">
            <a:avLst/>
          </a:prstGeom>
          <a:solidFill>
            <a:srgbClr val="D00C0C"/>
          </a:solidFill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2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228600" y="260350"/>
            <a:ext cx="1600200" cy="167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 b="1"/>
              <a:t>Chapter</a:t>
            </a:r>
            <a:r>
              <a:rPr lang="en-US" sz="5400" b="1"/>
              <a:t> </a:t>
            </a:r>
            <a:br>
              <a:rPr lang="en-US" sz="5400" b="1"/>
            </a:br>
            <a:r>
              <a:rPr lang="en-US" sz="9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endParaRPr lang="en-US" sz="6600" b="1" i="1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1905000" y="90805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Arial" charset="0"/>
              </a:rPr>
              <a:t>Studying the Sun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618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91619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1620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91621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62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1623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62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91626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Radio Telescopes</a:t>
            </a:r>
          </a:p>
        </p:txBody>
      </p:sp>
      <p:grpSp>
        <p:nvGrpSpPr>
          <p:cNvPr id="1391632" name="Group 16"/>
          <p:cNvGrpSpPr>
            <a:grpSpLocks/>
          </p:cNvGrpSpPr>
          <p:nvPr/>
        </p:nvGrpSpPr>
        <p:grpSpPr bwMode="auto">
          <a:xfrm>
            <a:off x="796925" y="2476500"/>
            <a:ext cx="7550150" cy="3162300"/>
            <a:chOff x="122" y="1296"/>
            <a:chExt cx="5516" cy="2392"/>
          </a:xfrm>
        </p:grpSpPr>
        <p:sp>
          <p:nvSpPr>
            <p:cNvPr id="1391627" name="AutoShape 11"/>
            <p:cNvSpPr>
              <a:spLocks noChangeAspect="1" noChangeArrowheads="1"/>
            </p:cNvSpPr>
            <p:nvPr/>
          </p:nvSpPr>
          <p:spPr bwMode="auto">
            <a:xfrm>
              <a:off x="122" y="1296"/>
              <a:ext cx="5516" cy="2392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1631" name="Group 15"/>
            <p:cNvGrpSpPr>
              <a:grpSpLocks/>
            </p:cNvGrpSpPr>
            <p:nvPr/>
          </p:nvGrpSpPr>
          <p:grpSpPr bwMode="auto">
            <a:xfrm>
              <a:off x="262" y="1605"/>
              <a:ext cx="5235" cy="1775"/>
              <a:chOff x="202" y="1612"/>
              <a:chExt cx="5235" cy="1775"/>
            </a:xfrm>
          </p:grpSpPr>
          <p:pic>
            <p:nvPicPr>
              <p:cNvPr id="1391629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" y="1612"/>
                <a:ext cx="2673" cy="1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1630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" y="1612"/>
                <a:ext cx="2631" cy="1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3666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93667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93668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66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61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Detecting Invisible Radiation</a:t>
                </a:r>
              </a:p>
            </p:txBody>
          </p:sp>
        </p:grpSp>
        <p:grpSp>
          <p:nvGrpSpPr>
            <p:cNvPr id="1393670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93671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672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93673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67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3675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93676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67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93678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 </a:t>
            </a:r>
            <a:r>
              <a:rPr lang="en-US" b="1">
                <a:cs typeface="Times New Roman" charset="0"/>
              </a:rPr>
              <a:t> Tools for Studying Space    </a:t>
            </a:r>
            <a:endParaRPr lang="en-US"/>
          </a:p>
        </p:txBody>
      </p:sp>
      <p:sp>
        <p:nvSpPr>
          <p:cNvPr id="1393679" name="Rectangle 15"/>
          <p:cNvSpPr>
            <a:spLocks noChangeArrowheads="1"/>
          </p:cNvSpPr>
          <p:nvPr/>
        </p:nvSpPr>
        <p:spPr bwMode="auto">
          <a:xfrm>
            <a:off x="1209675" y="21637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Advantages of </a:t>
            </a:r>
            <a:r>
              <a:rPr lang="en-US" sz="2800">
                <a:latin typeface="Arial" charset="0"/>
                <a:cs typeface="Times New Roman" charset="0"/>
              </a:rPr>
              <a:t>Radio Telescopes</a:t>
            </a:r>
          </a:p>
        </p:txBody>
      </p:sp>
      <p:sp>
        <p:nvSpPr>
          <p:cNvPr id="1393680" name="Rectangle 16"/>
          <p:cNvSpPr>
            <a:spLocks noChangeArrowheads="1"/>
          </p:cNvSpPr>
          <p:nvPr/>
        </p:nvSpPr>
        <p:spPr bwMode="auto">
          <a:xfrm>
            <a:off x="1736725" y="2635250"/>
            <a:ext cx="7115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Radio telescopes are much less affected by turbulence in the atmosphere, clouds, and the weather. 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93681" name="Rectangle 17"/>
          <p:cNvSpPr>
            <a:spLocks noChangeArrowheads="1"/>
          </p:cNvSpPr>
          <p:nvPr/>
        </p:nvSpPr>
        <p:spPr bwMode="auto">
          <a:xfrm>
            <a:off x="1736725" y="3787775"/>
            <a:ext cx="7115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No protective dome is required, which reduces the cost of construction.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93682" name="Rectangle 18"/>
          <p:cNvSpPr>
            <a:spLocks noChangeArrowheads="1"/>
          </p:cNvSpPr>
          <p:nvPr/>
        </p:nvSpPr>
        <p:spPr bwMode="auto">
          <a:xfrm>
            <a:off x="1736725" y="4587875"/>
            <a:ext cx="7115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Radio telescopes can “see” through interstellar dust clouds that obscure visible wavelengths.</a:t>
            </a:r>
            <a:endParaRPr lang="en-US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6738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96739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9674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74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Space Telescopes</a:t>
                </a:r>
              </a:p>
            </p:txBody>
          </p:sp>
        </p:grpSp>
        <p:grpSp>
          <p:nvGrpSpPr>
            <p:cNvPr id="1396742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9674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674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96745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674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674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9674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674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96750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 </a:t>
            </a:r>
            <a:r>
              <a:rPr lang="en-US" b="1">
                <a:cs typeface="Times New Roman" charset="0"/>
              </a:rPr>
              <a:t> Tools for Studying Space    </a:t>
            </a:r>
            <a:endParaRPr lang="en-US"/>
          </a:p>
        </p:txBody>
      </p:sp>
      <p:sp>
        <p:nvSpPr>
          <p:cNvPr id="1396751" name="Rectangle 15"/>
          <p:cNvSpPr>
            <a:spLocks noChangeArrowheads="1"/>
          </p:cNvSpPr>
          <p:nvPr/>
        </p:nvSpPr>
        <p:spPr bwMode="auto">
          <a:xfrm>
            <a:off x="1260475" y="2163763"/>
            <a:ext cx="75723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Space telescopes orbit above Earth’s atmosphere and thus produce clearer images than Earth-based telescopes.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396753" name="Rectangle 17"/>
          <p:cNvSpPr>
            <a:spLocks noChangeArrowheads="1"/>
          </p:cNvSpPr>
          <p:nvPr/>
        </p:nvSpPr>
        <p:spPr bwMode="auto">
          <a:xfrm>
            <a:off x="1736725" y="3978275"/>
            <a:ext cx="7089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The first space telescope, built by NASA, was the Hubble Space Telescope. Hubble was put into orbit around Earth in April 1990.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96755" name="Rectangle 19"/>
          <p:cNvSpPr>
            <a:spLocks noChangeArrowheads="1"/>
          </p:cNvSpPr>
          <p:nvPr/>
        </p:nvSpPr>
        <p:spPr bwMode="auto">
          <a:xfrm>
            <a:off x="1260475" y="3498850"/>
            <a:ext cx="757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Hubble Space Telescope</a:t>
            </a:r>
            <a:endParaRPr lang="en-US" sz="280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690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94691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4692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94693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694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4695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94696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697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94698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Hubble Space Telescope</a:t>
            </a:r>
          </a:p>
        </p:txBody>
      </p:sp>
      <p:grpSp>
        <p:nvGrpSpPr>
          <p:cNvPr id="1394702" name="Group 14"/>
          <p:cNvGrpSpPr>
            <a:grpSpLocks/>
          </p:cNvGrpSpPr>
          <p:nvPr/>
        </p:nvGrpSpPr>
        <p:grpSpPr bwMode="auto">
          <a:xfrm>
            <a:off x="2908300" y="2286000"/>
            <a:ext cx="3327400" cy="3556000"/>
            <a:chOff x="1472" y="1000"/>
            <a:chExt cx="2816" cy="2760"/>
          </a:xfrm>
        </p:grpSpPr>
        <p:sp>
          <p:nvSpPr>
            <p:cNvPr id="1394699" name="AutoShape 11"/>
            <p:cNvSpPr>
              <a:spLocks noChangeAspect="1" noChangeArrowheads="1"/>
            </p:cNvSpPr>
            <p:nvPr/>
          </p:nvSpPr>
          <p:spPr bwMode="auto">
            <a:xfrm>
              <a:off x="1472" y="1000"/>
              <a:ext cx="2816" cy="2760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9470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1279"/>
              <a:ext cx="2248" cy="2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98787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98788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878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Space Telescopes</a:t>
                </a:r>
              </a:p>
            </p:txBody>
          </p:sp>
        </p:grpSp>
        <p:grpSp>
          <p:nvGrpSpPr>
            <p:cNvPr id="1398790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98791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792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98793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879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8795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98796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879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98798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24.2</a:t>
            </a:r>
            <a:r>
              <a:rPr lang="en-US" b="1">
                <a:cs typeface="Times New Roman" charset="0"/>
              </a:rPr>
              <a:t>  Tools for Studying Space    </a:t>
            </a:r>
            <a:endParaRPr lang="en-US"/>
          </a:p>
        </p:txBody>
      </p:sp>
      <p:sp>
        <p:nvSpPr>
          <p:cNvPr id="1398799" name="Rectangle 15"/>
          <p:cNvSpPr>
            <a:spLocks noChangeArrowheads="1"/>
          </p:cNvSpPr>
          <p:nvPr/>
        </p:nvSpPr>
        <p:spPr bwMode="auto">
          <a:xfrm>
            <a:off x="1260475" y="21637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Other Space Telescopes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398800" name="Rectangle 16"/>
          <p:cNvSpPr>
            <a:spLocks noChangeArrowheads="1"/>
          </p:cNvSpPr>
          <p:nvPr/>
        </p:nvSpPr>
        <p:spPr bwMode="auto">
          <a:xfrm>
            <a:off x="1736725" y="2635250"/>
            <a:ext cx="7115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To study X-rays, NASA uses the Chandra X-Ray Observatory. This space telescope was launched in 1999.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1736725" y="3789363"/>
            <a:ext cx="7115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Another space telescope, the Compton Gamma-Ray Observatory, was used to study both visible light and gamma rays.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1736725" y="4956175"/>
            <a:ext cx="7115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In 2011, NASA plans to launch the James Webb Space Telescope to study infrared radiation.</a:t>
            </a:r>
            <a:endParaRPr lang="en-US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810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99811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9812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99813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9814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9815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99816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9817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99818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Images of the Milky Way Galaxy</a:t>
            </a:r>
          </a:p>
        </p:txBody>
      </p:sp>
      <p:grpSp>
        <p:nvGrpSpPr>
          <p:cNvPr id="1399822" name="Group 14"/>
          <p:cNvGrpSpPr>
            <a:grpSpLocks/>
          </p:cNvGrpSpPr>
          <p:nvPr/>
        </p:nvGrpSpPr>
        <p:grpSpPr bwMode="auto">
          <a:xfrm>
            <a:off x="1149350" y="1943100"/>
            <a:ext cx="6845300" cy="4432300"/>
            <a:chOff x="556" y="1000"/>
            <a:chExt cx="4648" cy="3208"/>
          </a:xfrm>
        </p:grpSpPr>
        <p:sp>
          <p:nvSpPr>
            <p:cNvPr id="1399819" name="AutoShape 11"/>
            <p:cNvSpPr>
              <a:spLocks noChangeAspect="1" noChangeArrowheads="1"/>
            </p:cNvSpPr>
            <p:nvPr/>
          </p:nvSpPr>
          <p:spPr bwMode="auto">
            <a:xfrm>
              <a:off x="556" y="1000"/>
              <a:ext cx="4648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9982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1214"/>
              <a:ext cx="4158" cy="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82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40288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40288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288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57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Structure of the Sun</a:t>
                </a:r>
              </a:p>
            </p:txBody>
          </p:sp>
        </p:grpSp>
        <p:grpSp>
          <p:nvGrpSpPr>
            <p:cNvPr id="1402886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40288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288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02889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89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289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0289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89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02894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</a:t>
            </a:r>
            <a:r>
              <a:rPr lang="en-US" b="1">
                <a:cs typeface="Times New Roman" charset="0"/>
              </a:rPr>
              <a:t>  The Sun    </a:t>
            </a:r>
            <a:endParaRPr lang="en-US"/>
          </a:p>
        </p:txBody>
      </p:sp>
      <p:sp>
        <p:nvSpPr>
          <p:cNvPr id="1402895" name="Rectangle 15"/>
          <p:cNvSpPr>
            <a:spLocks noChangeArrowheads="1"/>
          </p:cNvSpPr>
          <p:nvPr/>
        </p:nvSpPr>
        <p:spPr bwMode="auto">
          <a:xfrm>
            <a:off x="1260475" y="2163763"/>
            <a:ext cx="759777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Because the sun is made of gas, no sharp boundaries exist between its various layers. Keeping this in mind, we can divide the sun into four parts: the solar interior; the visible surface, or photosphere; and two atmospheric layers, the chromosphere and corona.</a:t>
            </a:r>
            <a:endParaRPr lang="en-US" sz="280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878" name="Group 22"/>
          <p:cNvGrpSpPr>
            <a:grpSpLocks/>
          </p:cNvGrpSpPr>
          <p:nvPr/>
        </p:nvGrpSpPr>
        <p:grpSpPr bwMode="auto">
          <a:xfrm>
            <a:off x="-4763" y="0"/>
            <a:ext cx="9159876" cy="6692900"/>
            <a:chOff x="-3" y="0"/>
            <a:chExt cx="5770" cy="4216"/>
          </a:xfrm>
        </p:grpSpPr>
        <p:grpSp>
          <p:nvGrpSpPr>
            <p:cNvPr id="1401877" name="Group 21"/>
            <p:cNvGrpSpPr>
              <a:grpSpLocks/>
            </p:cNvGrpSpPr>
            <p:nvPr/>
          </p:nvGrpSpPr>
          <p:grpSpPr bwMode="auto">
            <a:xfrm>
              <a:off x="199" y="896"/>
              <a:ext cx="5376" cy="3320"/>
              <a:chOff x="199" y="896"/>
              <a:chExt cx="5376" cy="3320"/>
            </a:xfrm>
          </p:grpSpPr>
          <p:sp>
            <p:nvSpPr>
              <p:cNvPr id="140186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896"/>
                <a:ext cx="5376" cy="3320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18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257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Structure of the Sun</a:t>
                </a:r>
              </a:p>
            </p:txBody>
          </p:sp>
        </p:grpSp>
        <p:grpSp>
          <p:nvGrpSpPr>
            <p:cNvPr id="1401862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140186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186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01865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86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186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0186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86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01870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</a:t>
            </a:r>
            <a:r>
              <a:rPr lang="en-US" b="1">
                <a:cs typeface="Times New Roman" charset="0"/>
              </a:rPr>
              <a:t> The Sun    </a:t>
            </a:r>
            <a:endParaRPr lang="en-US"/>
          </a:p>
        </p:txBody>
      </p:sp>
      <p:sp>
        <p:nvSpPr>
          <p:cNvPr id="1401871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Photosphere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401872" name="Rectangle 16"/>
          <p:cNvSpPr>
            <a:spLocks noChangeArrowheads="1"/>
          </p:cNvSpPr>
          <p:nvPr/>
        </p:nvSpPr>
        <p:spPr bwMode="auto">
          <a:xfrm>
            <a:off x="1736725" y="2493963"/>
            <a:ext cx="71024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100">
                <a:latin typeface="Arial" charset="0"/>
                <a:sym typeface="Wingdings" charset="2"/>
              </a:rPr>
              <a:t>•  The</a:t>
            </a:r>
            <a:r>
              <a:rPr lang="en-US" sz="2100" b="1">
                <a:latin typeface="Arial" charset="0"/>
                <a:sym typeface="Wingdings" charset="2"/>
              </a:rPr>
              <a:t> photosphere</a:t>
            </a:r>
            <a:r>
              <a:rPr lang="en-US" sz="2100">
                <a:latin typeface="Arial" charset="0"/>
                <a:sym typeface="Wingdings" charset="2"/>
              </a:rPr>
              <a:t> is the region of the sun that radiates energy to space, or the visible surface of the sun.</a:t>
            </a:r>
            <a:endParaRPr lang="en-US" sz="2100">
              <a:latin typeface="Arial" charset="0"/>
              <a:cs typeface="Times New Roman" charset="0"/>
            </a:endParaRPr>
          </a:p>
        </p:txBody>
      </p:sp>
      <p:sp>
        <p:nvSpPr>
          <p:cNvPr id="1401873" name="Rectangle 17"/>
          <p:cNvSpPr>
            <a:spLocks noChangeArrowheads="1"/>
          </p:cNvSpPr>
          <p:nvPr/>
        </p:nvSpPr>
        <p:spPr bwMode="auto">
          <a:xfrm>
            <a:off x="1736725" y="3203575"/>
            <a:ext cx="71024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100">
                <a:latin typeface="Arial" charset="0"/>
                <a:sym typeface="Wingdings" charset="2"/>
              </a:rPr>
              <a:t>•  </a:t>
            </a:r>
            <a:r>
              <a:rPr lang="en-US" sz="2100">
                <a:latin typeface="Arial" charset="0"/>
                <a:cs typeface="Times New Roman" charset="0"/>
              </a:rPr>
              <a:t>It consists of a layer of incandescent gas less than 500 kilometers thick</a:t>
            </a:r>
            <a:r>
              <a:rPr lang="en-US" sz="2100">
                <a:latin typeface="Arial" charset="0"/>
                <a:sym typeface="Wingdings" charset="2"/>
              </a:rPr>
              <a:t>.</a:t>
            </a:r>
          </a:p>
        </p:txBody>
      </p:sp>
      <p:sp>
        <p:nvSpPr>
          <p:cNvPr id="1401874" name="Rectangle 18"/>
          <p:cNvSpPr>
            <a:spLocks noChangeArrowheads="1"/>
          </p:cNvSpPr>
          <p:nvPr/>
        </p:nvSpPr>
        <p:spPr bwMode="auto">
          <a:xfrm>
            <a:off x="1736725" y="3924300"/>
            <a:ext cx="71024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100">
                <a:latin typeface="Arial" charset="0"/>
                <a:sym typeface="Wingdings" charset="2"/>
              </a:rPr>
              <a:t>•  It exhibits a </a:t>
            </a:r>
            <a:r>
              <a:rPr lang="en-US" sz="2100">
                <a:latin typeface="Arial" charset="0"/>
                <a:cs typeface="Times New Roman" charset="0"/>
              </a:rPr>
              <a:t>grainy texture made up of many small, bright markings, called </a:t>
            </a:r>
            <a:r>
              <a:rPr lang="en-US" sz="2100">
                <a:solidFill>
                  <a:schemeClr val="tx2"/>
                </a:solidFill>
                <a:latin typeface="Arial" charset="0"/>
                <a:cs typeface="Times New Roman" charset="0"/>
              </a:rPr>
              <a:t>granules</a:t>
            </a:r>
            <a:r>
              <a:rPr lang="en-US" sz="2100">
                <a:latin typeface="Arial" charset="0"/>
                <a:cs typeface="Times New Roman" charset="0"/>
              </a:rPr>
              <a:t>, produced by convection</a:t>
            </a:r>
            <a:r>
              <a:rPr lang="en-US" sz="2100">
                <a:latin typeface="Arial" charset="0"/>
                <a:sym typeface="Wingdings" charset="2"/>
              </a:rPr>
              <a:t>.</a:t>
            </a:r>
          </a:p>
        </p:txBody>
      </p:sp>
      <p:sp>
        <p:nvSpPr>
          <p:cNvPr id="1401875" name="Rectangle 19"/>
          <p:cNvSpPr>
            <a:spLocks noChangeArrowheads="1"/>
          </p:cNvSpPr>
          <p:nvPr/>
        </p:nvSpPr>
        <p:spPr bwMode="auto">
          <a:xfrm>
            <a:off x="1736725" y="4960938"/>
            <a:ext cx="71516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/>
            <a:r>
              <a:rPr lang="en-US" sz="2100">
                <a:latin typeface="Arial" charset="0"/>
                <a:cs typeface="Times New Roman" charset="0"/>
              </a:rPr>
              <a:t>•  Most of the elements found on Earth also occur on the sun.</a:t>
            </a:r>
          </a:p>
        </p:txBody>
      </p:sp>
      <p:sp>
        <p:nvSpPr>
          <p:cNvPr id="1401876" name="Rectangle 20"/>
          <p:cNvSpPr>
            <a:spLocks noChangeArrowheads="1"/>
          </p:cNvSpPr>
          <p:nvPr/>
        </p:nvSpPr>
        <p:spPr bwMode="auto">
          <a:xfrm>
            <a:off x="1736725" y="5668963"/>
            <a:ext cx="71802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/>
            <a:r>
              <a:rPr lang="en-US" sz="2100">
                <a:latin typeface="Arial" charset="0"/>
                <a:cs typeface="Times New Roman" charset="0"/>
              </a:rPr>
              <a:t>•  Its temperature averages approximately 6000 K (10,000ºF).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90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40390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90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40390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1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391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40391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1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03914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Structure of the Sun</a:t>
            </a:r>
          </a:p>
        </p:txBody>
      </p:sp>
      <p:grpSp>
        <p:nvGrpSpPr>
          <p:cNvPr id="1403918" name="Group 14"/>
          <p:cNvGrpSpPr>
            <a:grpSpLocks/>
          </p:cNvGrpSpPr>
          <p:nvPr/>
        </p:nvGrpSpPr>
        <p:grpSpPr bwMode="auto">
          <a:xfrm>
            <a:off x="704850" y="1587500"/>
            <a:ext cx="7734300" cy="5092700"/>
            <a:chOff x="444" y="1000"/>
            <a:chExt cx="4872" cy="3208"/>
          </a:xfrm>
        </p:grpSpPr>
        <p:sp>
          <p:nvSpPr>
            <p:cNvPr id="1403915" name="AutoShape 11"/>
            <p:cNvSpPr>
              <a:spLocks noChangeAspect="1" noChangeArrowheads="1"/>
            </p:cNvSpPr>
            <p:nvPr/>
          </p:nvSpPr>
          <p:spPr bwMode="auto">
            <a:xfrm>
              <a:off x="444" y="1000"/>
              <a:ext cx="4872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0391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208"/>
              <a:ext cx="4222" cy="2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002" name="Group 2"/>
          <p:cNvGrpSpPr>
            <a:grpSpLocks/>
          </p:cNvGrpSpPr>
          <p:nvPr/>
        </p:nvGrpSpPr>
        <p:grpSpPr bwMode="auto">
          <a:xfrm>
            <a:off x="-4763" y="0"/>
            <a:ext cx="9159876" cy="6692900"/>
            <a:chOff x="-3" y="0"/>
            <a:chExt cx="5770" cy="4216"/>
          </a:xfrm>
        </p:grpSpPr>
        <p:grpSp>
          <p:nvGrpSpPr>
            <p:cNvPr id="1408003" name="Group 3"/>
            <p:cNvGrpSpPr>
              <a:grpSpLocks/>
            </p:cNvGrpSpPr>
            <p:nvPr/>
          </p:nvGrpSpPr>
          <p:grpSpPr bwMode="auto">
            <a:xfrm>
              <a:off x="199" y="896"/>
              <a:ext cx="5376" cy="3320"/>
              <a:chOff x="199" y="896"/>
              <a:chExt cx="5376" cy="3320"/>
            </a:xfrm>
          </p:grpSpPr>
          <p:sp>
            <p:nvSpPr>
              <p:cNvPr id="140800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896"/>
                <a:ext cx="5376" cy="3320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80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257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Structure of the Sun</a:t>
                </a:r>
              </a:p>
            </p:txBody>
          </p:sp>
        </p:grpSp>
        <p:grpSp>
          <p:nvGrpSpPr>
            <p:cNvPr id="1408006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140800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800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08009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801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801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0801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801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08014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 </a:t>
            </a:r>
            <a:r>
              <a:rPr lang="en-US" b="1">
                <a:cs typeface="Times New Roman" charset="0"/>
              </a:rPr>
              <a:t> The Sun    </a:t>
            </a:r>
            <a:endParaRPr lang="en-US"/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Chromosphere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408016" name="Rectangle 16"/>
          <p:cNvSpPr>
            <a:spLocks noChangeArrowheads="1"/>
          </p:cNvSpPr>
          <p:nvPr/>
        </p:nvSpPr>
        <p:spPr bwMode="auto">
          <a:xfrm>
            <a:off x="1736725" y="2489200"/>
            <a:ext cx="7102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The</a:t>
            </a:r>
            <a:r>
              <a:rPr lang="en-US" b="1">
                <a:latin typeface="Arial" charset="0"/>
                <a:sym typeface="Wingdings" charset="2"/>
              </a:rPr>
              <a:t> chromosphere</a:t>
            </a:r>
            <a:r>
              <a:rPr lang="en-US">
                <a:latin typeface="Arial" charset="0"/>
                <a:sym typeface="Wingdings" charset="2"/>
              </a:rPr>
              <a:t> is the first layer of the solar atmosphere found directly above the photosphere.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408017" name="Rectangle 17"/>
          <p:cNvSpPr>
            <a:spLocks noChangeArrowheads="1"/>
          </p:cNvSpPr>
          <p:nvPr/>
        </p:nvSpPr>
        <p:spPr bwMode="auto">
          <a:xfrm>
            <a:off x="1736725" y="3625850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It is a </a:t>
            </a:r>
            <a:r>
              <a:rPr lang="en-US">
                <a:latin typeface="Arial" charset="0"/>
                <a:cs typeface="Times New Roman" charset="0"/>
              </a:rPr>
              <a:t>relatively thin, hot layer of incandescent gases a few thousand kilometers thick</a:t>
            </a:r>
            <a:r>
              <a:rPr lang="en-US">
                <a:latin typeface="Arial" charset="0"/>
                <a:sym typeface="Wingdings" charset="2"/>
              </a:rPr>
              <a:t>.</a:t>
            </a:r>
          </a:p>
        </p:txBody>
      </p:sp>
      <p:sp>
        <p:nvSpPr>
          <p:cNvPr id="1408018" name="Rectangle 18"/>
          <p:cNvSpPr>
            <a:spLocks noChangeArrowheads="1"/>
          </p:cNvSpPr>
          <p:nvPr/>
        </p:nvSpPr>
        <p:spPr bwMode="auto">
          <a:xfrm>
            <a:off x="1736725" y="4394200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Its </a:t>
            </a:r>
            <a:r>
              <a:rPr lang="en-US">
                <a:latin typeface="Arial" charset="0"/>
                <a:cs typeface="Times New Roman" charset="0"/>
              </a:rPr>
              <a:t>top contains numerous </a:t>
            </a:r>
            <a:r>
              <a:rPr lang="en-US">
                <a:solidFill>
                  <a:schemeClr val="tx2"/>
                </a:solidFill>
                <a:latin typeface="Arial" charset="0"/>
                <a:cs typeface="Times New Roman" charset="0"/>
              </a:rPr>
              <a:t>spicules,</a:t>
            </a:r>
            <a:r>
              <a:rPr lang="en-US">
                <a:latin typeface="Arial" charset="0"/>
                <a:cs typeface="Times New Roman" charset="0"/>
              </a:rPr>
              <a:t> which are narrow jets of rising material</a:t>
            </a:r>
            <a:r>
              <a:rPr lang="en-US">
                <a:latin typeface="Arial" charset="0"/>
                <a:sym typeface="Wingdings" charset="2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306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866307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866308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630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3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Electromagnetic Radiation</a:t>
                </a:r>
              </a:p>
            </p:txBody>
          </p:sp>
        </p:grpSp>
        <p:grpSp>
          <p:nvGrpSpPr>
            <p:cNvPr id="866310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866311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6312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866313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31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6315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866316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31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66318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24.1</a:t>
            </a:r>
            <a:r>
              <a:rPr lang="en-US" b="1">
                <a:cs typeface="Times New Roman" charset="0"/>
              </a:rPr>
              <a:t>  The Study of Light    </a:t>
            </a:r>
            <a:endParaRPr lang="en-US"/>
          </a:p>
        </p:txBody>
      </p:sp>
      <p:sp>
        <p:nvSpPr>
          <p:cNvPr id="866319" name="Rectangle 15"/>
          <p:cNvSpPr>
            <a:spLocks noChangeArrowheads="1"/>
          </p:cNvSpPr>
          <p:nvPr/>
        </p:nvSpPr>
        <p:spPr bwMode="auto">
          <a:xfrm>
            <a:off x="1260475" y="2163763"/>
            <a:ext cx="7635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Electromagnetic radiation includes gamma rays, X-rays, ultraviolet light, visible light, infrared radiation, microwaves, and radio waves.</a:t>
            </a:r>
          </a:p>
        </p:txBody>
      </p:sp>
      <p:sp>
        <p:nvSpPr>
          <p:cNvPr id="866336" name="Rectangle 32"/>
          <p:cNvSpPr>
            <a:spLocks noChangeArrowheads="1"/>
          </p:cNvSpPr>
          <p:nvPr/>
        </p:nvSpPr>
        <p:spPr bwMode="auto">
          <a:xfrm>
            <a:off x="1260475" y="3910013"/>
            <a:ext cx="76358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The</a:t>
            </a:r>
            <a:r>
              <a:rPr lang="en-US" sz="2800" b="1">
                <a:latin typeface="Arial" charset="0"/>
                <a:cs typeface="Times New Roman" charset="0"/>
              </a:rPr>
              <a:t> electromagnetic spectrum</a:t>
            </a:r>
            <a:r>
              <a:rPr lang="en-US" sz="2800">
                <a:latin typeface="Arial" charset="0"/>
                <a:cs typeface="Times New Roman" charset="0"/>
              </a:rPr>
              <a:t> is the arrangement of electromagnetic radiation according to wavelength.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902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40902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902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40902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903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903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40903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903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09034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Chromosphere</a:t>
            </a:r>
          </a:p>
        </p:txBody>
      </p:sp>
      <p:grpSp>
        <p:nvGrpSpPr>
          <p:cNvPr id="1409038" name="Group 14"/>
          <p:cNvGrpSpPr>
            <a:grpSpLocks/>
          </p:cNvGrpSpPr>
          <p:nvPr/>
        </p:nvGrpSpPr>
        <p:grpSpPr bwMode="auto">
          <a:xfrm>
            <a:off x="1638300" y="1612900"/>
            <a:ext cx="5867400" cy="5092700"/>
            <a:chOff x="1032" y="1016"/>
            <a:chExt cx="3696" cy="3208"/>
          </a:xfrm>
        </p:grpSpPr>
        <p:sp>
          <p:nvSpPr>
            <p:cNvPr id="1409035" name="AutoShape 11"/>
            <p:cNvSpPr>
              <a:spLocks noChangeAspect="1" noChangeArrowheads="1"/>
            </p:cNvSpPr>
            <p:nvPr/>
          </p:nvSpPr>
          <p:spPr bwMode="auto">
            <a:xfrm>
              <a:off x="1032" y="1016"/>
              <a:ext cx="3696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0903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168"/>
              <a:ext cx="2905" cy="2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074" name="Group 2"/>
          <p:cNvGrpSpPr>
            <a:grpSpLocks/>
          </p:cNvGrpSpPr>
          <p:nvPr/>
        </p:nvGrpSpPr>
        <p:grpSpPr bwMode="auto">
          <a:xfrm>
            <a:off x="-4763" y="0"/>
            <a:ext cx="9159876" cy="6692900"/>
            <a:chOff x="-3" y="0"/>
            <a:chExt cx="5770" cy="4216"/>
          </a:xfrm>
        </p:grpSpPr>
        <p:grpSp>
          <p:nvGrpSpPr>
            <p:cNvPr id="1411075" name="Group 3"/>
            <p:cNvGrpSpPr>
              <a:grpSpLocks/>
            </p:cNvGrpSpPr>
            <p:nvPr/>
          </p:nvGrpSpPr>
          <p:grpSpPr bwMode="auto">
            <a:xfrm>
              <a:off x="199" y="896"/>
              <a:ext cx="5376" cy="3320"/>
              <a:chOff x="199" y="896"/>
              <a:chExt cx="5376" cy="3320"/>
            </a:xfrm>
          </p:grpSpPr>
          <p:sp>
            <p:nvSpPr>
              <p:cNvPr id="141107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896"/>
                <a:ext cx="5376" cy="3320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107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257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Structure of the Sun</a:t>
                </a:r>
              </a:p>
            </p:txBody>
          </p:sp>
        </p:grpSp>
        <p:grpSp>
          <p:nvGrpSpPr>
            <p:cNvPr id="1411078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141107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1108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1108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108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1083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11084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108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11086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 </a:t>
            </a:r>
            <a:r>
              <a:rPr lang="en-US" b="1">
                <a:cs typeface="Times New Roman" charset="0"/>
              </a:rPr>
              <a:t> The Sun    </a:t>
            </a:r>
            <a:endParaRPr lang="en-US"/>
          </a:p>
        </p:txBody>
      </p:sp>
      <p:sp>
        <p:nvSpPr>
          <p:cNvPr id="1411087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Corona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411088" name="Rectangle 16"/>
          <p:cNvSpPr>
            <a:spLocks noChangeArrowheads="1"/>
          </p:cNvSpPr>
          <p:nvPr/>
        </p:nvSpPr>
        <p:spPr bwMode="auto">
          <a:xfrm>
            <a:off x="1736725" y="2476500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The</a:t>
            </a:r>
            <a:r>
              <a:rPr lang="en-US" b="1">
                <a:latin typeface="Arial" charset="0"/>
                <a:sym typeface="Wingdings" charset="2"/>
              </a:rPr>
              <a:t> corona</a:t>
            </a:r>
            <a:r>
              <a:rPr lang="en-US">
                <a:latin typeface="Arial" charset="0"/>
                <a:sym typeface="Wingdings" charset="2"/>
              </a:rPr>
              <a:t> is the outer, weak layer of the solar atmosphere.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411090" name="Rectangle 18"/>
          <p:cNvSpPr>
            <a:spLocks noChangeArrowheads="1"/>
          </p:cNvSpPr>
          <p:nvPr/>
        </p:nvSpPr>
        <p:spPr bwMode="auto">
          <a:xfrm>
            <a:off x="1736725" y="3262313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The </a:t>
            </a:r>
            <a:r>
              <a:rPr lang="en-US">
                <a:latin typeface="Arial" charset="0"/>
                <a:cs typeface="Times New Roman" charset="0"/>
              </a:rPr>
              <a:t>temperature at the top of the corona exceeds 1 million K</a:t>
            </a:r>
            <a:r>
              <a:rPr lang="en-US">
                <a:latin typeface="Arial" charset="0"/>
                <a:sym typeface="Wingdings" charset="2"/>
              </a:rPr>
              <a:t>.</a:t>
            </a:r>
          </a:p>
        </p:txBody>
      </p:sp>
      <p:sp>
        <p:nvSpPr>
          <p:cNvPr id="1411091" name="Rectangle 19"/>
          <p:cNvSpPr>
            <a:spLocks noChangeArrowheads="1"/>
          </p:cNvSpPr>
          <p:nvPr/>
        </p:nvSpPr>
        <p:spPr bwMode="auto">
          <a:xfrm>
            <a:off x="1736725" y="4064000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 b="1">
                <a:latin typeface="Arial" charset="0"/>
                <a:sym typeface="Wingdings" charset="2"/>
              </a:rPr>
              <a:t>Solar wind </a:t>
            </a:r>
            <a:r>
              <a:rPr lang="en-US">
                <a:latin typeface="Arial" charset="0"/>
                <a:sym typeface="Wingdings" charset="2"/>
              </a:rPr>
              <a:t>is a stream of protons and electrons ejected at high speed from the solar corona.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098" name="Group 2"/>
          <p:cNvGrpSpPr>
            <a:grpSpLocks/>
          </p:cNvGrpSpPr>
          <p:nvPr/>
        </p:nvGrpSpPr>
        <p:grpSpPr bwMode="auto">
          <a:xfrm>
            <a:off x="-4763" y="0"/>
            <a:ext cx="9159876" cy="6692900"/>
            <a:chOff x="-3" y="0"/>
            <a:chExt cx="5770" cy="4216"/>
          </a:xfrm>
        </p:grpSpPr>
        <p:grpSp>
          <p:nvGrpSpPr>
            <p:cNvPr id="1412099" name="Group 3"/>
            <p:cNvGrpSpPr>
              <a:grpSpLocks/>
            </p:cNvGrpSpPr>
            <p:nvPr/>
          </p:nvGrpSpPr>
          <p:grpSpPr bwMode="auto">
            <a:xfrm>
              <a:off x="199" y="896"/>
              <a:ext cx="5376" cy="3320"/>
              <a:chOff x="199" y="896"/>
              <a:chExt cx="5376" cy="3320"/>
            </a:xfrm>
          </p:grpSpPr>
          <p:sp>
            <p:nvSpPr>
              <p:cNvPr id="1412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896"/>
                <a:ext cx="5376" cy="3320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210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196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The Active Sun</a:t>
                </a:r>
              </a:p>
            </p:txBody>
          </p:sp>
        </p:grpSp>
        <p:grpSp>
          <p:nvGrpSpPr>
            <p:cNvPr id="1412102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141210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1210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12105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2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210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1210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2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12110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</a:t>
            </a:r>
            <a:r>
              <a:rPr lang="en-US" b="1">
                <a:cs typeface="Times New Roman" charset="0"/>
              </a:rPr>
              <a:t>  The Sun    </a:t>
            </a:r>
            <a:endParaRPr lang="en-US"/>
          </a:p>
        </p:txBody>
      </p:sp>
      <p:sp>
        <p:nvSpPr>
          <p:cNvPr id="1412111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Sunspots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412112" name="Rectangle 16"/>
          <p:cNvSpPr>
            <a:spLocks noChangeArrowheads="1"/>
          </p:cNvSpPr>
          <p:nvPr/>
        </p:nvSpPr>
        <p:spPr bwMode="auto">
          <a:xfrm>
            <a:off x="1736725" y="3276600"/>
            <a:ext cx="7089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Sunspots appear dark because of their temperature, which is about 1500 K less than that of the surrounding solar surface.</a:t>
            </a: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1412113" name="Rectangle 17"/>
          <p:cNvSpPr>
            <a:spLocks noChangeArrowheads="1"/>
          </p:cNvSpPr>
          <p:nvPr/>
        </p:nvSpPr>
        <p:spPr bwMode="auto">
          <a:xfrm>
            <a:off x="1736725" y="2474913"/>
            <a:ext cx="7089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</a:t>
            </a:r>
            <a:r>
              <a:rPr lang="en-US" b="1">
                <a:latin typeface="Arial" charset="0"/>
                <a:sym typeface="Wingdings" charset="2"/>
              </a:rPr>
              <a:t> sunspot</a:t>
            </a:r>
            <a:r>
              <a:rPr lang="en-US">
                <a:latin typeface="Arial" charset="0"/>
                <a:sym typeface="Wingdings" charset="2"/>
              </a:rPr>
              <a:t> is a dark spot on the sun that is cool in contrast to the surrounding photosphere.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2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413123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124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413125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126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13127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413128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129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13130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Sunspots</a:t>
            </a:r>
          </a:p>
        </p:txBody>
      </p:sp>
      <p:grpSp>
        <p:nvGrpSpPr>
          <p:cNvPr id="1413136" name="Group 16"/>
          <p:cNvGrpSpPr>
            <a:grpSpLocks/>
          </p:cNvGrpSpPr>
          <p:nvPr/>
        </p:nvGrpSpPr>
        <p:grpSpPr bwMode="auto">
          <a:xfrm>
            <a:off x="247650" y="2032000"/>
            <a:ext cx="8623300" cy="4089400"/>
            <a:chOff x="156" y="872"/>
            <a:chExt cx="5432" cy="2576"/>
          </a:xfrm>
        </p:grpSpPr>
        <p:sp>
          <p:nvSpPr>
            <p:cNvPr id="1413131" name="AutoShape 11"/>
            <p:cNvSpPr>
              <a:spLocks noChangeAspect="1" noChangeArrowheads="1"/>
            </p:cNvSpPr>
            <p:nvPr/>
          </p:nvSpPr>
          <p:spPr bwMode="auto">
            <a:xfrm>
              <a:off x="156" y="872"/>
              <a:ext cx="5432" cy="2576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135" name="Group 15"/>
            <p:cNvGrpSpPr>
              <a:grpSpLocks/>
            </p:cNvGrpSpPr>
            <p:nvPr/>
          </p:nvGrpSpPr>
          <p:grpSpPr bwMode="auto">
            <a:xfrm>
              <a:off x="370" y="1159"/>
              <a:ext cx="5005" cy="2003"/>
              <a:chOff x="387" y="1758"/>
              <a:chExt cx="5005" cy="2003"/>
            </a:xfrm>
          </p:grpSpPr>
          <p:pic>
            <p:nvPicPr>
              <p:cNvPr id="1413133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" y="1762"/>
                <a:ext cx="2585" cy="1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3134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" y="1758"/>
                <a:ext cx="2500" cy="1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5170" name="Group 2"/>
          <p:cNvGrpSpPr>
            <a:grpSpLocks/>
          </p:cNvGrpSpPr>
          <p:nvPr/>
        </p:nvGrpSpPr>
        <p:grpSpPr bwMode="auto">
          <a:xfrm>
            <a:off x="-4763" y="0"/>
            <a:ext cx="9159876" cy="6692900"/>
            <a:chOff x="-3" y="0"/>
            <a:chExt cx="5770" cy="4216"/>
          </a:xfrm>
        </p:grpSpPr>
        <p:grpSp>
          <p:nvGrpSpPr>
            <p:cNvPr id="1415171" name="Group 3"/>
            <p:cNvGrpSpPr>
              <a:grpSpLocks/>
            </p:cNvGrpSpPr>
            <p:nvPr/>
          </p:nvGrpSpPr>
          <p:grpSpPr bwMode="auto">
            <a:xfrm>
              <a:off x="199" y="896"/>
              <a:ext cx="5376" cy="3320"/>
              <a:chOff x="199" y="896"/>
              <a:chExt cx="5376" cy="3320"/>
            </a:xfrm>
          </p:grpSpPr>
          <p:sp>
            <p:nvSpPr>
              <p:cNvPr id="141517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896"/>
                <a:ext cx="5376" cy="3320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17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196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The Active Sun</a:t>
                </a:r>
              </a:p>
            </p:txBody>
          </p:sp>
        </p:grpSp>
        <p:grpSp>
          <p:nvGrpSpPr>
            <p:cNvPr id="1415174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141517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1517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15177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5178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5179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15180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5181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15182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 </a:t>
            </a:r>
            <a:r>
              <a:rPr lang="en-US" b="1">
                <a:cs typeface="Times New Roman" charset="0"/>
              </a:rPr>
              <a:t> The Sun    </a:t>
            </a:r>
            <a:endParaRPr lang="en-US"/>
          </a:p>
        </p:txBody>
      </p:sp>
      <p:sp>
        <p:nvSpPr>
          <p:cNvPr id="1415183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Prominences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415184" name="Rectangle 16"/>
          <p:cNvSpPr>
            <a:spLocks noChangeArrowheads="1"/>
          </p:cNvSpPr>
          <p:nvPr/>
        </p:nvSpPr>
        <p:spPr bwMode="auto">
          <a:xfrm>
            <a:off x="1736725" y="3289300"/>
            <a:ext cx="712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Prominences are ionized gases trapped by magnetic fields that extend from regions of intense solar activity.</a:t>
            </a:r>
          </a:p>
        </p:txBody>
      </p:sp>
      <p:sp>
        <p:nvSpPr>
          <p:cNvPr id="1415185" name="Rectangle 17"/>
          <p:cNvSpPr>
            <a:spLocks noChangeArrowheads="1"/>
          </p:cNvSpPr>
          <p:nvPr/>
        </p:nvSpPr>
        <p:spPr bwMode="auto">
          <a:xfrm>
            <a:off x="1736725" y="2492375"/>
            <a:ext cx="712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 b="1">
                <a:latin typeface="Arial" charset="0"/>
                <a:sym typeface="Wingdings" charset="2"/>
              </a:rPr>
              <a:t>Prominences</a:t>
            </a:r>
            <a:r>
              <a:rPr lang="en-US">
                <a:latin typeface="Arial" charset="0"/>
                <a:sym typeface="Wingdings" charset="2"/>
              </a:rPr>
              <a:t> are huge cloudlike structures consisting of chromospheric gases.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194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416195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6196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416197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6198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16199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416200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6201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16202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Solar Prominence</a:t>
            </a:r>
          </a:p>
        </p:txBody>
      </p:sp>
      <p:grpSp>
        <p:nvGrpSpPr>
          <p:cNvPr id="1416206" name="Group 14"/>
          <p:cNvGrpSpPr>
            <a:grpSpLocks/>
          </p:cNvGrpSpPr>
          <p:nvPr/>
        </p:nvGrpSpPr>
        <p:grpSpPr bwMode="auto">
          <a:xfrm>
            <a:off x="882650" y="1555750"/>
            <a:ext cx="7378700" cy="5092700"/>
            <a:chOff x="556" y="556"/>
            <a:chExt cx="4648" cy="3208"/>
          </a:xfrm>
        </p:grpSpPr>
        <p:sp>
          <p:nvSpPr>
            <p:cNvPr id="1416203" name="AutoShape 11"/>
            <p:cNvSpPr>
              <a:spLocks noChangeAspect="1" noChangeArrowheads="1"/>
            </p:cNvSpPr>
            <p:nvPr/>
          </p:nvSpPr>
          <p:spPr bwMode="auto">
            <a:xfrm>
              <a:off x="556" y="556"/>
              <a:ext cx="4648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1620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" y="813"/>
              <a:ext cx="4019" cy="2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8242" name="Group 2"/>
          <p:cNvGrpSpPr>
            <a:grpSpLocks/>
          </p:cNvGrpSpPr>
          <p:nvPr/>
        </p:nvGrpSpPr>
        <p:grpSpPr bwMode="auto">
          <a:xfrm>
            <a:off x="-4763" y="0"/>
            <a:ext cx="9159876" cy="6692900"/>
            <a:chOff x="-3" y="0"/>
            <a:chExt cx="5770" cy="4216"/>
          </a:xfrm>
        </p:grpSpPr>
        <p:grpSp>
          <p:nvGrpSpPr>
            <p:cNvPr id="1418243" name="Group 3"/>
            <p:cNvGrpSpPr>
              <a:grpSpLocks/>
            </p:cNvGrpSpPr>
            <p:nvPr/>
          </p:nvGrpSpPr>
          <p:grpSpPr bwMode="auto">
            <a:xfrm>
              <a:off x="199" y="896"/>
              <a:ext cx="5376" cy="3320"/>
              <a:chOff x="199" y="896"/>
              <a:chExt cx="5376" cy="3320"/>
            </a:xfrm>
          </p:grpSpPr>
          <p:sp>
            <p:nvSpPr>
              <p:cNvPr id="141824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896"/>
                <a:ext cx="5376" cy="3320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24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196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The Active Sun</a:t>
                </a:r>
              </a:p>
            </p:txBody>
          </p:sp>
        </p:grpSp>
        <p:grpSp>
          <p:nvGrpSpPr>
            <p:cNvPr id="1418246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141824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1824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18249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8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825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1825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825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18254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 </a:t>
            </a:r>
            <a:r>
              <a:rPr lang="en-US" b="1">
                <a:cs typeface="Times New Roman" charset="0"/>
              </a:rPr>
              <a:t> The Sun    </a:t>
            </a:r>
            <a:endParaRPr lang="en-US"/>
          </a:p>
        </p:txBody>
      </p:sp>
      <p:sp>
        <p:nvSpPr>
          <p:cNvPr id="1418255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Solar Flares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418256" name="Rectangle 16"/>
          <p:cNvSpPr>
            <a:spLocks noChangeArrowheads="1"/>
          </p:cNvSpPr>
          <p:nvPr/>
        </p:nvSpPr>
        <p:spPr bwMode="auto">
          <a:xfrm>
            <a:off x="1736725" y="3995738"/>
            <a:ext cx="7102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During their existence, solar flares release enormous amounts of energy, much of it in the form of ultraviolet, radio, and X-ray radiation.</a:t>
            </a:r>
          </a:p>
        </p:txBody>
      </p:sp>
      <p:sp>
        <p:nvSpPr>
          <p:cNvPr id="1418257" name="Rectangle 17"/>
          <p:cNvSpPr>
            <a:spLocks noChangeArrowheads="1"/>
          </p:cNvSpPr>
          <p:nvPr/>
        </p:nvSpPr>
        <p:spPr bwMode="auto">
          <a:xfrm>
            <a:off x="1736725" y="2492375"/>
            <a:ext cx="70135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 b="1">
                <a:latin typeface="Arial" charset="0"/>
                <a:sym typeface="Wingdings" charset="2"/>
              </a:rPr>
              <a:t>Solar flares</a:t>
            </a:r>
            <a:r>
              <a:rPr lang="en-US">
                <a:latin typeface="Arial" charset="0"/>
                <a:sym typeface="Wingdings" charset="2"/>
              </a:rPr>
              <a:t> are brief outbursts that normally last about an hour and appear as a sudden brightening of the region above a sunspot cluster.</a:t>
            </a:r>
          </a:p>
        </p:txBody>
      </p:sp>
      <p:sp>
        <p:nvSpPr>
          <p:cNvPr id="1418258" name="Rectangle 18"/>
          <p:cNvSpPr>
            <a:spLocks noChangeArrowheads="1"/>
          </p:cNvSpPr>
          <p:nvPr/>
        </p:nvSpPr>
        <p:spPr bwMode="auto">
          <a:xfrm>
            <a:off x="1736725" y="5143500"/>
            <a:ext cx="6937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 b="1">
                <a:latin typeface="Arial" charset="0"/>
                <a:sym typeface="Wingdings" charset="2"/>
              </a:rPr>
              <a:t>Auroras</a:t>
            </a:r>
            <a:r>
              <a:rPr lang="en-US">
                <a:latin typeface="Arial" charset="0"/>
                <a:sym typeface="Wingdings" charset="2"/>
              </a:rPr>
              <a:t>, the result of solar flares, are bright displays of ever-changing light caused by solar radiation interacting with the upper atmosphere in the region of the poles.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26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41926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926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41926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927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1927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41927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927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19274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Aurora Borealis</a:t>
            </a:r>
          </a:p>
        </p:txBody>
      </p:sp>
      <p:grpSp>
        <p:nvGrpSpPr>
          <p:cNvPr id="1419278" name="Group 14"/>
          <p:cNvGrpSpPr>
            <a:grpSpLocks/>
          </p:cNvGrpSpPr>
          <p:nvPr/>
        </p:nvGrpSpPr>
        <p:grpSpPr bwMode="auto">
          <a:xfrm>
            <a:off x="882650" y="1555750"/>
            <a:ext cx="7378700" cy="5092700"/>
            <a:chOff x="556" y="556"/>
            <a:chExt cx="4648" cy="3208"/>
          </a:xfrm>
        </p:grpSpPr>
        <p:sp>
          <p:nvSpPr>
            <p:cNvPr id="1419275" name="AutoShape 11"/>
            <p:cNvSpPr>
              <a:spLocks noChangeAspect="1" noChangeArrowheads="1"/>
            </p:cNvSpPr>
            <p:nvPr/>
          </p:nvSpPr>
          <p:spPr bwMode="auto">
            <a:xfrm>
              <a:off x="556" y="556"/>
              <a:ext cx="4648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1927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" y="829"/>
              <a:ext cx="4052" cy="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1314" name="Group 2"/>
          <p:cNvGrpSpPr>
            <a:grpSpLocks/>
          </p:cNvGrpSpPr>
          <p:nvPr/>
        </p:nvGrpSpPr>
        <p:grpSpPr bwMode="auto">
          <a:xfrm>
            <a:off x="0" y="0"/>
            <a:ext cx="9159875" cy="6692900"/>
            <a:chOff x="-3" y="0"/>
            <a:chExt cx="5770" cy="4216"/>
          </a:xfrm>
        </p:grpSpPr>
        <p:grpSp>
          <p:nvGrpSpPr>
            <p:cNvPr id="1421315" name="Group 3"/>
            <p:cNvGrpSpPr>
              <a:grpSpLocks/>
            </p:cNvGrpSpPr>
            <p:nvPr/>
          </p:nvGrpSpPr>
          <p:grpSpPr bwMode="auto">
            <a:xfrm>
              <a:off x="199" y="896"/>
              <a:ext cx="5376" cy="3320"/>
              <a:chOff x="199" y="896"/>
              <a:chExt cx="5376" cy="3320"/>
            </a:xfrm>
          </p:grpSpPr>
          <p:sp>
            <p:nvSpPr>
              <p:cNvPr id="142131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896"/>
                <a:ext cx="5376" cy="3320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131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22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The Solar Interior</a:t>
                </a:r>
              </a:p>
            </p:txBody>
          </p:sp>
        </p:grpSp>
        <p:grpSp>
          <p:nvGrpSpPr>
            <p:cNvPr id="1421318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142131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2132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42132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132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1323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421324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132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21326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24.3 </a:t>
            </a:r>
            <a:r>
              <a:rPr lang="en-US" b="1">
                <a:cs typeface="Times New Roman" charset="0"/>
              </a:rPr>
              <a:t> The Sun    </a:t>
            </a:r>
            <a:endParaRPr lang="en-US"/>
          </a:p>
        </p:txBody>
      </p:sp>
      <p:sp>
        <p:nvSpPr>
          <p:cNvPr id="1421327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sym typeface="Wingdings" charset="2"/>
              </a:rPr>
              <a:t>Nuclear Fusion</a:t>
            </a:r>
            <a:endParaRPr lang="en-US" sz="2800">
              <a:latin typeface="Arial" charset="0"/>
              <a:cs typeface="Times New Roman" charset="0"/>
            </a:endParaRPr>
          </a:p>
        </p:txBody>
      </p:sp>
      <p:sp>
        <p:nvSpPr>
          <p:cNvPr id="1421328" name="Rectangle 16"/>
          <p:cNvSpPr>
            <a:spLocks noChangeArrowheads="1"/>
          </p:cNvSpPr>
          <p:nvPr/>
        </p:nvSpPr>
        <p:spPr bwMode="auto">
          <a:xfrm>
            <a:off x="1736725" y="3997325"/>
            <a:ext cx="7077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During nuclear fusion, energy is released because some matter is actually converted to energy.</a:t>
            </a:r>
          </a:p>
        </p:txBody>
      </p:sp>
      <p:sp>
        <p:nvSpPr>
          <p:cNvPr id="1421329" name="Rectangle 17"/>
          <p:cNvSpPr>
            <a:spLocks noChangeArrowheads="1"/>
          </p:cNvSpPr>
          <p:nvPr/>
        </p:nvSpPr>
        <p:spPr bwMode="auto">
          <a:xfrm>
            <a:off x="1736725" y="2481263"/>
            <a:ext cx="7077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 b="1">
                <a:latin typeface="Arial" charset="0"/>
                <a:sym typeface="Wingdings" charset="2"/>
              </a:rPr>
              <a:t>Nuclear fusion</a:t>
            </a:r>
            <a:r>
              <a:rPr lang="en-US">
                <a:latin typeface="Arial" charset="0"/>
                <a:sym typeface="Wingdings" charset="2"/>
              </a:rPr>
              <a:t> is the way that the sun produces energy. This reaction converts four hydrogen nuclei into the nucleus of a helium atom, releasing a tremendous amount of energy.</a:t>
            </a:r>
          </a:p>
        </p:txBody>
      </p:sp>
      <p:sp>
        <p:nvSpPr>
          <p:cNvPr id="1421331" name="Rectangle 19"/>
          <p:cNvSpPr>
            <a:spLocks noChangeArrowheads="1"/>
          </p:cNvSpPr>
          <p:nvPr/>
        </p:nvSpPr>
        <p:spPr bwMode="auto">
          <a:xfrm>
            <a:off x="1736725" y="5126038"/>
            <a:ext cx="6861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It is thought that a star the size of the sun can exist in its present stable state for 10 billion years. As the sun is already 4.5 billion years old, it is “middle-aged.”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338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422339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2340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422341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234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2343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42234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22346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Nuclear Fusion</a:t>
            </a:r>
          </a:p>
        </p:txBody>
      </p:sp>
      <p:grpSp>
        <p:nvGrpSpPr>
          <p:cNvPr id="1422350" name="Group 14"/>
          <p:cNvGrpSpPr>
            <a:grpSpLocks/>
          </p:cNvGrpSpPr>
          <p:nvPr/>
        </p:nvGrpSpPr>
        <p:grpSpPr bwMode="auto">
          <a:xfrm>
            <a:off x="1670050" y="1585913"/>
            <a:ext cx="5803900" cy="5092700"/>
            <a:chOff x="1052" y="999"/>
            <a:chExt cx="3656" cy="3208"/>
          </a:xfrm>
        </p:grpSpPr>
        <p:sp>
          <p:nvSpPr>
            <p:cNvPr id="1422347" name="AutoShape 11"/>
            <p:cNvSpPr>
              <a:spLocks noChangeAspect="1" noChangeArrowheads="1"/>
            </p:cNvSpPr>
            <p:nvPr/>
          </p:nvSpPr>
          <p:spPr bwMode="auto">
            <a:xfrm>
              <a:off x="1052" y="999"/>
              <a:ext cx="3656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2234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1121"/>
              <a:ext cx="2964" cy="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570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133571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3572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133573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574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3575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133576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577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3578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Electromagnetic Spectrum</a:t>
            </a:r>
          </a:p>
        </p:txBody>
      </p:sp>
      <p:grpSp>
        <p:nvGrpSpPr>
          <p:cNvPr id="1133591" name="Group 23"/>
          <p:cNvGrpSpPr>
            <a:grpSpLocks/>
          </p:cNvGrpSpPr>
          <p:nvPr/>
        </p:nvGrpSpPr>
        <p:grpSpPr bwMode="auto">
          <a:xfrm>
            <a:off x="882650" y="1587500"/>
            <a:ext cx="7378700" cy="5092700"/>
            <a:chOff x="556" y="1000"/>
            <a:chExt cx="4648" cy="3208"/>
          </a:xfrm>
        </p:grpSpPr>
        <p:sp>
          <p:nvSpPr>
            <p:cNvPr id="1133579" name="AutoShape 11"/>
            <p:cNvSpPr>
              <a:spLocks noChangeAspect="1" noChangeArrowheads="1"/>
            </p:cNvSpPr>
            <p:nvPr/>
          </p:nvSpPr>
          <p:spPr bwMode="auto">
            <a:xfrm>
              <a:off x="556" y="1000"/>
              <a:ext cx="4648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33590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" y="1102"/>
              <a:ext cx="3846" cy="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042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6704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6704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704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3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Electromagnetic Radiation</a:t>
                </a:r>
              </a:p>
            </p:txBody>
          </p:sp>
        </p:grpSp>
        <p:grpSp>
          <p:nvGrpSpPr>
            <p:cNvPr id="1367046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6704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704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67049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705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705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6705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705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67054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24.1 </a:t>
            </a:r>
            <a:r>
              <a:rPr lang="en-US" b="1">
                <a:cs typeface="Times New Roman" charset="0"/>
              </a:rPr>
              <a:t> The Study of Light    </a:t>
            </a:r>
            <a:endParaRPr lang="en-US"/>
          </a:p>
        </p:txBody>
      </p:sp>
      <p:sp>
        <p:nvSpPr>
          <p:cNvPr id="1367055" name="Rectangle 15"/>
          <p:cNvSpPr>
            <a:spLocks noChangeArrowheads="1"/>
          </p:cNvSpPr>
          <p:nvPr/>
        </p:nvSpPr>
        <p:spPr bwMode="auto">
          <a:xfrm>
            <a:off x="1260475" y="2163763"/>
            <a:ext cx="7635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Nature of Light</a:t>
            </a:r>
          </a:p>
        </p:txBody>
      </p:sp>
      <p:sp>
        <p:nvSpPr>
          <p:cNvPr id="1367056" name="Rectangle 16"/>
          <p:cNvSpPr>
            <a:spLocks noChangeArrowheads="1"/>
          </p:cNvSpPr>
          <p:nvPr/>
        </p:nvSpPr>
        <p:spPr bwMode="auto">
          <a:xfrm>
            <a:off x="1736725" y="2636838"/>
            <a:ext cx="7102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>
                <a:latin typeface="Arial" charset="0"/>
                <a:cs typeface="Times New Roman" charset="0"/>
              </a:rPr>
              <a:t>In some instances light behaves like waves, and in others, like particles. In the wave sense, light can be thought of as swells in the ocean. This motion is characterized by a property known as wavelength, which is the distance from one wave crest to the next.</a:t>
            </a:r>
          </a:p>
        </p:txBody>
      </p:sp>
      <p:sp>
        <p:nvSpPr>
          <p:cNvPr id="1367057" name="Rectangle 17"/>
          <p:cNvSpPr>
            <a:spLocks noChangeArrowheads="1"/>
          </p:cNvSpPr>
          <p:nvPr/>
        </p:nvSpPr>
        <p:spPr bwMode="auto">
          <a:xfrm>
            <a:off x="1260475" y="4886325"/>
            <a:ext cx="763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Photons</a:t>
            </a:r>
          </a:p>
        </p:txBody>
      </p:sp>
      <p:sp>
        <p:nvSpPr>
          <p:cNvPr id="1367058" name="Rectangle 18"/>
          <p:cNvSpPr>
            <a:spLocks noChangeArrowheads="1"/>
          </p:cNvSpPr>
          <p:nvPr/>
        </p:nvSpPr>
        <p:spPr bwMode="auto">
          <a:xfrm>
            <a:off x="1736725" y="5370513"/>
            <a:ext cx="710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 </a:t>
            </a:r>
            <a:r>
              <a:rPr lang="en-US" b="1">
                <a:latin typeface="Arial" charset="0"/>
                <a:cs typeface="Times New Roman" charset="0"/>
              </a:rPr>
              <a:t>photon </a:t>
            </a:r>
            <a:r>
              <a:rPr lang="en-US">
                <a:latin typeface="Arial" charset="0"/>
                <a:cs typeface="Times New Roman" charset="0"/>
              </a:rPr>
              <a:t>is a small packet of light energy.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62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7216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7216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16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180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Spectroscopy</a:t>
                </a:r>
              </a:p>
            </p:txBody>
          </p:sp>
        </p:grpSp>
        <p:grpSp>
          <p:nvGrpSpPr>
            <p:cNvPr id="1372166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7216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16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72169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217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217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7217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21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72174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24.1</a:t>
            </a:r>
            <a:r>
              <a:rPr lang="en-US" b="1">
                <a:cs typeface="Times New Roman" charset="0"/>
              </a:rPr>
              <a:t>  The Study of Light    </a:t>
            </a:r>
            <a:endParaRPr lang="en-US"/>
          </a:p>
        </p:txBody>
      </p:sp>
      <p:sp>
        <p:nvSpPr>
          <p:cNvPr id="1372175" name="Rectangle 15"/>
          <p:cNvSpPr>
            <a:spLocks noChangeArrowheads="1"/>
          </p:cNvSpPr>
          <p:nvPr/>
        </p:nvSpPr>
        <p:spPr bwMode="auto">
          <a:xfrm>
            <a:off x="1260475" y="2163763"/>
            <a:ext cx="75723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 b="1">
                <a:latin typeface="Arial" charset="0"/>
                <a:cs typeface="Times New Roman" charset="0"/>
              </a:rPr>
              <a:t>Spectroscopy </a:t>
            </a:r>
            <a:r>
              <a:rPr lang="en-US" sz="2800">
                <a:latin typeface="Arial" charset="0"/>
                <a:cs typeface="Times New Roman" charset="0"/>
              </a:rPr>
              <a:t>is the study of the properties of light that depend on wavelength.</a:t>
            </a:r>
          </a:p>
        </p:txBody>
      </p:sp>
      <p:sp>
        <p:nvSpPr>
          <p:cNvPr id="1372178" name="Rectangle 18"/>
          <p:cNvSpPr>
            <a:spLocks noChangeArrowheads="1"/>
          </p:cNvSpPr>
          <p:nvPr/>
        </p:nvSpPr>
        <p:spPr bwMode="auto">
          <a:xfrm>
            <a:off x="1247775" y="3560763"/>
            <a:ext cx="757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Continuous Spectrum</a:t>
            </a:r>
          </a:p>
        </p:txBody>
      </p:sp>
      <p:sp>
        <p:nvSpPr>
          <p:cNvPr id="1372179" name="Rectangle 19"/>
          <p:cNvSpPr>
            <a:spLocks noChangeArrowheads="1"/>
          </p:cNvSpPr>
          <p:nvPr/>
        </p:nvSpPr>
        <p:spPr bwMode="auto">
          <a:xfrm>
            <a:off x="1724025" y="4024313"/>
            <a:ext cx="7102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 </a:t>
            </a:r>
            <a:r>
              <a:rPr lang="en-US" b="1">
                <a:latin typeface="Arial" charset="0"/>
                <a:cs typeface="Times New Roman" charset="0"/>
              </a:rPr>
              <a:t>continuous spectrum </a:t>
            </a:r>
            <a:r>
              <a:rPr lang="en-US">
                <a:latin typeface="Arial" charset="0"/>
                <a:cs typeface="Times New Roman" charset="0"/>
              </a:rPr>
              <a:t>is an uninterrupted band of light emitted by an incandescent solid, liquid, or gas under pressure.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23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75235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7523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23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180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Spectroscopy</a:t>
                </a:r>
              </a:p>
            </p:txBody>
          </p:sp>
        </p:grpSp>
        <p:grpSp>
          <p:nvGrpSpPr>
            <p:cNvPr id="1375238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7523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524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7524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24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5243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75244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2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75246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24.1</a:t>
            </a:r>
            <a:r>
              <a:rPr lang="en-US" b="1">
                <a:cs typeface="Times New Roman" charset="0"/>
              </a:rPr>
              <a:t>  The Study of Light    </a:t>
            </a:r>
            <a:endParaRPr lang="en-US"/>
          </a:p>
        </p:txBody>
      </p:sp>
      <p:sp>
        <p:nvSpPr>
          <p:cNvPr id="1375253" name="Rectangle 21"/>
          <p:cNvSpPr>
            <a:spLocks noChangeArrowheads="1"/>
          </p:cNvSpPr>
          <p:nvPr/>
        </p:nvSpPr>
        <p:spPr bwMode="auto">
          <a:xfrm>
            <a:off x="1260475" y="2163763"/>
            <a:ext cx="7635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Absorption Spectrum</a:t>
            </a:r>
          </a:p>
        </p:txBody>
      </p:sp>
      <p:sp>
        <p:nvSpPr>
          <p:cNvPr id="1375254" name="Rectangle 22"/>
          <p:cNvSpPr>
            <a:spLocks noChangeArrowheads="1"/>
          </p:cNvSpPr>
          <p:nvPr/>
        </p:nvSpPr>
        <p:spPr bwMode="auto">
          <a:xfrm>
            <a:off x="1736725" y="2614613"/>
            <a:ext cx="70770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>
                <a:latin typeface="Arial" charset="0"/>
                <a:cs typeface="Times New Roman" charset="0"/>
              </a:rPr>
              <a:t>An</a:t>
            </a:r>
            <a:r>
              <a:rPr lang="en-US" b="1">
                <a:latin typeface="Arial" charset="0"/>
                <a:cs typeface="Times New Roman" charset="0"/>
              </a:rPr>
              <a:t> absorption spectrum</a:t>
            </a:r>
            <a:r>
              <a:rPr lang="en-US">
                <a:latin typeface="Arial" charset="0"/>
                <a:cs typeface="Times New Roman" charset="0"/>
              </a:rPr>
              <a:t> is a continuous spectrum produced when white light passes through a cool gas under low pressure. The gas absorbs selected wavelengths of light, and the spectrum looks like it has dark lines superimposed.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330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79331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7933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933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180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Spectroscopy</a:t>
                </a:r>
              </a:p>
            </p:txBody>
          </p:sp>
        </p:grpSp>
        <p:grpSp>
          <p:nvGrpSpPr>
            <p:cNvPr id="1379334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7933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933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79337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338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9339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79340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341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79342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24.1 </a:t>
            </a:r>
            <a:r>
              <a:rPr lang="en-US" b="1">
                <a:cs typeface="Times New Roman" charset="0"/>
              </a:rPr>
              <a:t> The Study of Light    </a:t>
            </a:r>
            <a:endParaRPr lang="en-US"/>
          </a:p>
        </p:txBody>
      </p:sp>
      <p:sp>
        <p:nvSpPr>
          <p:cNvPr id="1379343" name="Rectangle 15"/>
          <p:cNvSpPr>
            <a:spLocks noChangeArrowheads="1"/>
          </p:cNvSpPr>
          <p:nvPr/>
        </p:nvSpPr>
        <p:spPr bwMode="auto">
          <a:xfrm>
            <a:off x="1736725" y="2630488"/>
            <a:ext cx="7115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An </a:t>
            </a:r>
            <a:r>
              <a:rPr lang="en-US" b="1">
                <a:latin typeface="Arial" charset="0"/>
                <a:cs typeface="Times New Roman" charset="0"/>
              </a:rPr>
              <a:t>emission spectrum </a:t>
            </a:r>
            <a:r>
              <a:rPr lang="en-US">
                <a:latin typeface="Arial" charset="0"/>
                <a:cs typeface="Times New Roman" charset="0"/>
              </a:rPr>
              <a:t>is a series of bright lines of particular wavelengths produced by a hot gas under low pressure.</a:t>
            </a:r>
          </a:p>
        </p:txBody>
      </p:sp>
      <p:sp>
        <p:nvSpPr>
          <p:cNvPr id="1379344" name="Rectangle 16"/>
          <p:cNvSpPr>
            <a:spLocks noChangeArrowheads="1"/>
          </p:cNvSpPr>
          <p:nvPr/>
        </p:nvSpPr>
        <p:spPr bwMode="auto">
          <a:xfrm>
            <a:off x="1260475" y="2163763"/>
            <a:ext cx="7635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2800">
                <a:latin typeface="Arial" charset="0"/>
                <a:cs typeface="Times New Roman" charset="0"/>
              </a:rPr>
              <a:t>Emission Spectrum</a:t>
            </a:r>
          </a:p>
        </p:txBody>
      </p:sp>
      <p:sp>
        <p:nvSpPr>
          <p:cNvPr id="1379345" name="Rectangle 17"/>
          <p:cNvSpPr>
            <a:spLocks noChangeArrowheads="1"/>
          </p:cNvSpPr>
          <p:nvPr/>
        </p:nvSpPr>
        <p:spPr bwMode="auto">
          <a:xfrm>
            <a:off x="1736725" y="3795713"/>
            <a:ext cx="7115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>
                <a:latin typeface="Arial" charset="0"/>
                <a:sym typeface="Wingdings" charset="2"/>
              </a:rPr>
              <a:t>•  </a:t>
            </a:r>
            <a:r>
              <a:rPr lang="en-US">
                <a:latin typeface="Arial" charset="0"/>
                <a:cs typeface="Times New Roman" charset="0"/>
              </a:rPr>
              <a:t>When the spectrum of a star is studied, the spectral lines act as “fingerprints.” These lines identify the elements present and thus the star’s chemical composition.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18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7318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318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7318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19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319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7319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19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3194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190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Formation of Spectra</a:t>
            </a:r>
          </a:p>
        </p:txBody>
      </p:sp>
      <p:grpSp>
        <p:nvGrpSpPr>
          <p:cNvPr id="1373198" name="Group 14"/>
          <p:cNvGrpSpPr>
            <a:grpSpLocks/>
          </p:cNvGrpSpPr>
          <p:nvPr/>
        </p:nvGrpSpPr>
        <p:grpSpPr bwMode="auto">
          <a:xfrm>
            <a:off x="1047750" y="1587500"/>
            <a:ext cx="7048500" cy="5092700"/>
            <a:chOff x="660" y="1000"/>
            <a:chExt cx="4440" cy="3208"/>
          </a:xfrm>
        </p:grpSpPr>
        <p:sp>
          <p:nvSpPr>
            <p:cNvPr id="1373195" name="AutoShape 11"/>
            <p:cNvSpPr>
              <a:spLocks noChangeAspect="1" noChangeArrowheads="1"/>
            </p:cNvSpPr>
            <p:nvPr/>
          </p:nvSpPr>
          <p:spPr bwMode="auto">
            <a:xfrm>
              <a:off x="660" y="1000"/>
              <a:ext cx="4440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7319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1159"/>
              <a:ext cx="3761" cy="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Blueglobe">
  <a:themeElements>
    <a:clrScheme name="Blueglobe 8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3366"/>
      </a:accent1>
      <a:accent2>
        <a:srgbClr val="71C79C"/>
      </a:accent2>
      <a:accent3>
        <a:srgbClr val="EBEBEB"/>
      </a:accent3>
      <a:accent4>
        <a:srgbClr val="000000"/>
      </a:accent4>
      <a:accent5>
        <a:srgbClr val="AAADB8"/>
      </a:accent5>
      <a:accent6>
        <a:srgbClr val="66B48D"/>
      </a:accent6>
      <a:hlink>
        <a:srgbClr val="A4B5E0"/>
      </a:hlink>
      <a:folHlink>
        <a:srgbClr val="6D7895"/>
      </a:folHlink>
    </a:clrScheme>
    <a:fontScheme name="Blue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e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lob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8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71C79C"/>
        </a:accent2>
        <a:accent3>
          <a:srgbClr val="EBEBEB"/>
        </a:accent3>
        <a:accent4>
          <a:srgbClr val="000000"/>
        </a:accent4>
        <a:accent5>
          <a:srgbClr val="AAADB8"/>
        </a:accent5>
        <a:accent6>
          <a:srgbClr val="66B48D"/>
        </a:accent6>
        <a:hlink>
          <a:srgbClr val="A4B5E0"/>
        </a:hlink>
        <a:folHlink>
          <a:srgbClr val="6D78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X:Templates:Presentations:Designs:Blueglobe</Template>
  <TotalTime>17080</TotalTime>
  <Words>1519</Words>
  <Application>Microsoft Office PowerPoint</Application>
  <PresentationFormat>On-screen Show (4:3)</PresentationFormat>
  <Paragraphs>169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Tahoma</vt:lpstr>
      <vt:lpstr>Arial</vt:lpstr>
      <vt:lpstr>Times New Roman</vt:lpstr>
      <vt:lpstr>Lucida Bright</vt:lpstr>
      <vt:lpstr>Wingdings</vt:lpstr>
      <vt:lpstr>Monotype Sorts</vt:lpstr>
      <vt:lpstr>Blueglobe</vt:lpstr>
      <vt:lpstr>Prentice Hall            EARTH SCIENCE</vt:lpstr>
      <vt:lpstr>Chapter  24</vt:lpstr>
      <vt:lpstr>24.1  The Study of Light    </vt:lpstr>
      <vt:lpstr>Electromagnetic Spectrum</vt:lpstr>
      <vt:lpstr>24.1  The Study of Light    </vt:lpstr>
      <vt:lpstr>24.1  The Study of Light    </vt:lpstr>
      <vt:lpstr>24.1  The Study of Light    </vt:lpstr>
      <vt:lpstr>24.1  The Study of Light    </vt:lpstr>
      <vt:lpstr>Formation of Spectra</vt:lpstr>
      <vt:lpstr>24.1  The Study of Light    </vt:lpstr>
      <vt:lpstr>The Doppler Effect</vt:lpstr>
      <vt:lpstr>24.2  Tools for Studying Space    </vt:lpstr>
      <vt:lpstr>Keck Telescope</vt:lpstr>
      <vt:lpstr>Simple Refracting Telescope</vt:lpstr>
      <vt:lpstr>24.2  Tools for Studying Space    </vt:lpstr>
      <vt:lpstr>24.2  Tools for Studying Space    </vt:lpstr>
      <vt:lpstr>Viewing Methods with  Reflecting Telescopes</vt:lpstr>
      <vt:lpstr>24.2  Tools for Studying Space    </vt:lpstr>
      <vt:lpstr>24.2  Tools for Studying Space    </vt:lpstr>
      <vt:lpstr>Radio Telescopes</vt:lpstr>
      <vt:lpstr>24.2  Tools for Studying Space    </vt:lpstr>
      <vt:lpstr>24.2  Tools for Studying Space    </vt:lpstr>
      <vt:lpstr>Hubble Space Telescope</vt:lpstr>
      <vt:lpstr>24.2  Tools for Studying Space    </vt:lpstr>
      <vt:lpstr>Images of the Milky Way Galaxy</vt:lpstr>
      <vt:lpstr>24.3  The Sun    </vt:lpstr>
      <vt:lpstr>24.3 The Sun    </vt:lpstr>
      <vt:lpstr>Structure of the Sun</vt:lpstr>
      <vt:lpstr>24.3  The Sun    </vt:lpstr>
      <vt:lpstr>Chromosphere</vt:lpstr>
      <vt:lpstr>24.3  The Sun    </vt:lpstr>
      <vt:lpstr>24.3  The Sun    </vt:lpstr>
      <vt:lpstr>Sunspots</vt:lpstr>
      <vt:lpstr>24.3  The Sun    </vt:lpstr>
      <vt:lpstr>Solar Prominence</vt:lpstr>
      <vt:lpstr>24.3  The Sun    </vt:lpstr>
      <vt:lpstr>Aurora Borealis</vt:lpstr>
      <vt:lpstr>24.3  The Sun    </vt:lpstr>
      <vt:lpstr>Nuclear Fusion</vt:lpstr>
    </vt:vector>
  </TitlesOfParts>
  <Company>MicroTech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Igneous Activity  Earth  -  Chapter 4</dc:title>
  <dc:creator>Stan &amp; Cindy Hatfield</dc:creator>
  <cp:lastModifiedBy>Jennifer Yeager</cp:lastModifiedBy>
  <cp:revision>928</cp:revision>
  <cp:lastPrinted>2004-09-17T19:36:04Z</cp:lastPrinted>
  <dcterms:created xsi:type="dcterms:W3CDTF">2000-12-18T00:31:17Z</dcterms:created>
  <dcterms:modified xsi:type="dcterms:W3CDTF">2014-04-22T15:03:19Z</dcterms:modified>
</cp:coreProperties>
</file>