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83" r:id="rId10"/>
    <p:sldId id="284" r:id="rId11"/>
    <p:sldId id="263" r:id="rId12"/>
    <p:sldId id="286" r:id="rId13"/>
    <p:sldId id="264" r:id="rId14"/>
    <p:sldId id="265" r:id="rId15"/>
    <p:sldId id="287" r:id="rId16"/>
    <p:sldId id="288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5" r:id="rId32"/>
    <p:sldId id="28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33CC"/>
    <a:srgbClr val="FF66CC"/>
    <a:srgbClr val="FFFF66"/>
    <a:srgbClr val="66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75C70-5B51-4A8A-A723-E979E9837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8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EE9DE-E55B-4EB8-BD8B-76DD83AD9A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1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3EDE5-EB9F-4096-B96E-DD2E61798E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56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F03271-38BA-4E2D-8F2E-BE9E688F02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1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7B6A4-CFD4-441B-87AD-2EB52B7D39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5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B93C9-7F24-4A44-A3B9-573119FAEA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3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4D3F9-4EA1-4E5B-BDFB-13765291E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1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954D4-69BA-4175-A6BB-0289E30F5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3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7CB82-8EF6-4E6F-AE5D-5DD835EC1E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4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2519C-7ACD-468C-8603-AEFFF88BA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4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3BE99-422B-4AB7-8891-6596C1408C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0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68B04-64BC-4355-82B6-4DF646AC0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7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848904-C19F-4831-ABFF-A1512F120ED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oil sho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sz="9600" b="1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Soils: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743200"/>
            <a:ext cx="7696200" cy="3429000"/>
          </a:xfrm>
        </p:spPr>
        <p:txBody>
          <a:bodyPr/>
          <a:lstStyle/>
          <a:p>
            <a:r>
              <a:rPr lang="en-US" sz="6600" b="1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of Our </a:t>
            </a:r>
          </a:p>
          <a:p>
            <a:r>
              <a:rPr lang="en-US" sz="6600" b="1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Natural Resources!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  <a:gradFill rotWithShape="1">
            <a:gsLst>
              <a:gs pos="0">
                <a:srgbClr val="FF66CC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>
                <a:solidFill>
                  <a:schemeClr val="bg1"/>
                </a:solidFill>
              </a:rPr>
              <a:t>Our parent material is mainly Marine sediment (ocean in origin), or produced by steam-river action.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>
                <a:solidFill>
                  <a:schemeClr val="bg1"/>
                </a:solidFill>
              </a:rPr>
              <a:t>It may be thousands of feet deep!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Climate</a:t>
            </a:r>
            <a:endParaRPr lang="en-US" sz="4800"/>
          </a:p>
          <a:p>
            <a:pPr algn="ctr">
              <a:buFontTx/>
              <a:buNone/>
            </a:pPr>
            <a:endParaRPr lang="en-US" sz="4800"/>
          </a:p>
          <a:p>
            <a:pPr algn="ctr">
              <a:buFontTx/>
              <a:buNone/>
            </a:pPr>
            <a:r>
              <a:rPr lang="en-US" sz="4800"/>
              <a:t>The climate of a particular region can have a major influence on the rate of soil formation.</a:t>
            </a:r>
            <a:endParaRPr lang="en-US" sz="4800" b="1" u="sng">
              <a:solidFill>
                <a:srgbClr val="FF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1" name="Picture 5" descr="soil 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914400"/>
            <a:ext cx="2947988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7912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Climate</a:t>
            </a:r>
            <a:endParaRPr lang="en-US" sz="4800"/>
          </a:p>
          <a:p>
            <a:pPr algn="ctr">
              <a:buFontTx/>
              <a:buNone/>
            </a:pPr>
            <a:r>
              <a:rPr lang="en-US" sz="4800"/>
              <a:t>Weathering processes like the cycles of freezing and thawing, along with wetting and drying vary with each region.</a:t>
            </a:r>
            <a:endParaRPr lang="en-US" sz="4800" b="1" u="sng">
              <a:solidFill>
                <a:srgbClr val="FF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9939" name="Picture 3" descr="soil 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914400"/>
            <a:ext cx="2947988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5626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Living Organisms</a:t>
            </a:r>
            <a:endParaRPr lang="en-US" sz="4800"/>
          </a:p>
          <a:p>
            <a:pPr algn="ctr">
              <a:buFontTx/>
              <a:buNone/>
            </a:pPr>
            <a:endParaRPr lang="en-US" sz="4800"/>
          </a:p>
          <a:p>
            <a:pPr algn="ctr">
              <a:buFontTx/>
              <a:buNone/>
            </a:pPr>
            <a:r>
              <a:rPr lang="en-US" sz="4800"/>
              <a:t>Both plants and animals help create soil.</a:t>
            </a:r>
          </a:p>
        </p:txBody>
      </p:sp>
      <p:pic>
        <p:nvPicPr>
          <p:cNvPr id="15365" name="Picture 5" descr="Soil 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524000"/>
            <a:ext cx="3457575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Living Organisms</a:t>
            </a:r>
            <a:endParaRPr lang="en-US" sz="4400"/>
          </a:p>
          <a:p>
            <a:pPr algn="ctr">
              <a:buFontTx/>
              <a:buNone/>
            </a:pPr>
            <a:endParaRPr lang="en-US" sz="4400"/>
          </a:p>
          <a:p>
            <a:pPr algn="ctr">
              <a:buFontTx/>
              <a:buNone/>
            </a:pPr>
            <a:r>
              <a:rPr lang="en-US" sz="4400"/>
              <a:t>As they die, organic matter incorporates with weathered parent material and becomes part of the soil.</a:t>
            </a:r>
          </a:p>
        </p:txBody>
      </p:sp>
      <p:pic>
        <p:nvPicPr>
          <p:cNvPr id="16387" name="Picture 3" descr="Soil 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524000"/>
            <a:ext cx="3457575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6FFFF"/>
              </a:gs>
              <a:gs pos="100000">
                <a:srgbClr val="80008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en-US" sz="6000" b="1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 Break!</a:t>
            </a:r>
          </a:p>
        </p:txBody>
      </p:sp>
      <p:pic>
        <p:nvPicPr>
          <p:cNvPr id="40965" name="Picture 5" descr="Mole_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2209800"/>
            <a:ext cx="43434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409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  <a:gradFill rotWithShape="1">
            <a:gsLst>
              <a:gs pos="0">
                <a:srgbClr val="FF66CC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>
              <a:buFontTx/>
              <a:buNone/>
            </a:pPr>
            <a:r>
              <a:rPr lang="en-US" sz="5400">
                <a:solidFill>
                  <a:schemeClr val="bg1"/>
                </a:solidFill>
              </a:rPr>
              <a:t>Can you think of some organisms that might help mix and enrich the soil?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Living Organisms</a:t>
            </a:r>
          </a:p>
          <a:p>
            <a:pPr algn="ctr">
              <a:buFontTx/>
              <a:buNone/>
            </a:pPr>
            <a:r>
              <a:rPr lang="en-US" sz="4800"/>
              <a:t>The actions of moles, earthworms, bacteria, fungi, and round worms mix and enrich the soil.</a:t>
            </a:r>
          </a:p>
        </p:txBody>
      </p:sp>
      <p:pic>
        <p:nvPicPr>
          <p:cNvPr id="17411" name="Picture 3" descr="Soil 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524000"/>
            <a:ext cx="3457575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Topography</a:t>
            </a:r>
            <a:endParaRPr lang="en-US" sz="4800"/>
          </a:p>
          <a:p>
            <a:pPr algn="ctr">
              <a:lnSpc>
                <a:spcPct val="90000"/>
              </a:lnSpc>
              <a:buFontTx/>
              <a:buNone/>
            </a:pPr>
            <a:endParaRPr lang="en-US" sz="4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800"/>
              <a:t>The slope or hilliness of a region can have a major influence on the moisture and erosion of soils.</a:t>
            </a:r>
          </a:p>
        </p:txBody>
      </p:sp>
      <p:pic>
        <p:nvPicPr>
          <p:cNvPr id="18437" name="Picture 5" descr="soil 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914400"/>
            <a:ext cx="3638550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Topography</a:t>
            </a:r>
            <a:endParaRPr lang="en-US" sz="4800"/>
          </a:p>
          <a:p>
            <a:pPr algn="ctr">
              <a:buFontTx/>
              <a:buNone/>
            </a:pPr>
            <a:endParaRPr lang="en-US" sz="4800"/>
          </a:p>
          <a:p>
            <a:pPr algn="ctr">
              <a:buFontTx/>
              <a:buNone/>
            </a:pPr>
            <a:r>
              <a:rPr lang="en-US" sz="4800"/>
              <a:t>In many regions, moist, poorly drained soils are located in low areas.</a:t>
            </a:r>
          </a:p>
        </p:txBody>
      </p:sp>
      <p:pic>
        <p:nvPicPr>
          <p:cNvPr id="19459" name="Picture 3" descr="soil 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914400"/>
            <a:ext cx="3638550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6563"/>
          </a:xfrm>
        </p:spPr>
        <p:txBody>
          <a:bodyPr/>
          <a:lstStyle/>
          <a:p>
            <a:r>
              <a:rPr lang="en-US" sz="4800"/>
              <a:t>Some call it dirt…..But it is </a:t>
            </a:r>
            <a:br>
              <a:rPr lang="en-US" sz="4800"/>
            </a:br>
            <a:r>
              <a:rPr lang="en-US" sz="4800">
                <a:solidFill>
                  <a:schemeClr val="tx1"/>
                </a:solidFill>
              </a:rPr>
              <a:t>Soil !!!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800600" cy="4876800"/>
          </a:xfrm>
        </p:spPr>
        <p:txBody>
          <a:bodyPr/>
          <a:lstStyle/>
          <a:p>
            <a:pPr algn="ctr">
              <a:buFontTx/>
              <a:buNone/>
            </a:pPr>
            <a:endParaRPr lang="en-US" sz="4400"/>
          </a:p>
          <a:p>
            <a:pPr algn="ctr">
              <a:buFontTx/>
              <a:buNone/>
            </a:pPr>
            <a:r>
              <a:rPr lang="en-US" sz="4400"/>
              <a:t>Soil is made of loose, weathered rock and organic material.</a:t>
            </a:r>
          </a:p>
          <a:p>
            <a:pPr algn="ctr">
              <a:buFontTx/>
              <a:buNone/>
            </a:pPr>
            <a:endParaRPr lang="en-US" sz="4400"/>
          </a:p>
        </p:txBody>
      </p:sp>
      <p:pic>
        <p:nvPicPr>
          <p:cNvPr id="4103" name="Picture 7" descr="Soil pictu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743200"/>
            <a:ext cx="4267200" cy="3367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Topography</a:t>
            </a:r>
            <a:endParaRPr lang="en-US" sz="4800"/>
          </a:p>
          <a:p>
            <a:pPr algn="ctr">
              <a:buFontTx/>
              <a:buNone/>
            </a:pPr>
            <a:r>
              <a:rPr lang="en-US" sz="4800"/>
              <a:t>Drier, well drained soils are often found in sloping hillsides. Erosion is often a problem here and can lead to lose of topsoil.</a:t>
            </a:r>
          </a:p>
        </p:txBody>
      </p:sp>
      <p:pic>
        <p:nvPicPr>
          <p:cNvPr id="20483" name="Picture 3" descr="soil 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914400"/>
            <a:ext cx="3638550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  <a:endParaRPr lang="en-US" sz="4800"/>
          </a:p>
          <a:p>
            <a:pPr algn="ctr">
              <a:buFontTx/>
              <a:buNone/>
            </a:pPr>
            <a:endParaRPr lang="en-US" sz="4800"/>
          </a:p>
          <a:p>
            <a:pPr algn="ctr">
              <a:buFontTx/>
              <a:buNone/>
            </a:pPr>
            <a:r>
              <a:rPr lang="en-US" sz="4800"/>
              <a:t>It takes hundreds of years to form one inch of soil from parent material.</a:t>
            </a:r>
          </a:p>
        </p:txBody>
      </p:sp>
      <p:pic>
        <p:nvPicPr>
          <p:cNvPr id="21509" name="Picture 5" descr="soil 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838200"/>
            <a:ext cx="3182938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  <a:endParaRPr lang="en-US" sz="4800"/>
          </a:p>
          <a:p>
            <a:pPr algn="ctr">
              <a:buFontTx/>
              <a:buNone/>
            </a:pPr>
            <a:endParaRPr lang="en-US" sz="4800"/>
          </a:p>
          <a:p>
            <a:pPr algn="ctr">
              <a:buFontTx/>
              <a:buNone/>
            </a:pPr>
            <a:r>
              <a:rPr lang="en-US" sz="4800"/>
              <a:t>Only the top few centimeters are productive in the sense of being able to sustain plant growth.</a:t>
            </a:r>
          </a:p>
        </p:txBody>
      </p:sp>
      <p:pic>
        <p:nvPicPr>
          <p:cNvPr id="22531" name="Picture 3" descr="soil 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838200"/>
            <a:ext cx="3182938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  <a:endParaRPr lang="en-US" sz="4800"/>
          </a:p>
          <a:p>
            <a:pPr algn="ctr">
              <a:buFontTx/>
              <a:buNone/>
            </a:pPr>
            <a:endParaRPr lang="en-US" sz="4800"/>
          </a:p>
          <a:p>
            <a:pPr algn="ctr">
              <a:buFontTx/>
              <a:buNone/>
            </a:pPr>
            <a:r>
              <a:rPr lang="en-US" sz="4800"/>
              <a:t>This is why </a:t>
            </a:r>
            <a:r>
              <a:rPr lang="en-US" sz="4800" b="1" u="sng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soil conservation</a:t>
            </a:r>
            <a:r>
              <a:rPr lang="en-US" sz="4800"/>
              <a:t> is so important!</a:t>
            </a:r>
          </a:p>
        </p:txBody>
      </p:sp>
      <p:pic>
        <p:nvPicPr>
          <p:cNvPr id="23555" name="Picture 3" descr="soil 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838200"/>
            <a:ext cx="3182938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F66CC"/>
                </a:solidFill>
              </a:rPr>
              <a:t>Soil Profile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800600" cy="5257800"/>
          </a:xfrm>
        </p:spPr>
        <p:txBody>
          <a:bodyPr/>
          <a:lstStyle/>
          <a:p>
            <a:pPr algn="ctr">
              <a:buFontTx/>
              <a:buNone/>
            </a:pPr>
            <a:endParaRPr lang="en-US" sz="4400"/>
          </a:p>
          <a:p>
            <a:pPr algn="ctr">
              <a:buFontTx/>
              <a:buNone/>
            </a:pPr>
            <a:r>
              <a:rPr lang="en-US" sz="4400"/>
              <a:t> In a cross-section of soil, various zones are formed.</a:t>
            </a:r>
          </a:p>
        </p:txBody>
      </p:sp>
      <p:pic>
        <p:nvPicPr>
          <p:cNvPr id="24583" name="Picture 7" descr="soil profi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6963" y="1524000"/>
            <a:ext cx="4237037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FF66CC"/>
                </a:solidFill>
              </a:rPr>
              <a:t> </a:t>
            </a:r>
            <a:r>
              <a:rPr lang="en-US" sz="5400" u="sng">
                <a:solidFill>
                  <a:srgbClr val="FF66CC"/>
                </a:solidFill>
              </a:rPr>
              <a:t>O</a:t>
            </a:r>
            <a:r>
              <a:rPr lang="en-US" sz="5400">
                <a:solidFill>
                  <a:srgbClr val="FF66CC"/>
                </a:solidFill>
              </a:rPr>
              <a:t> Horizon: Organic Layer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800600" cy="5257800"/>
          </a:xfrm>
        </p:spPr>
        <p:txBody>
          <a:bodyPr/>
          <a:lstStyle/>
          <a:p>
            <a:pPr algn="ctr">
              <a:buFontTx/>
              <a:buNone/>
            </a:pPr>
            <a:endParaRPr lang="en-US" sz="4400"/>
          </a:p>
          <a:p>
            <a:pPr algn="ctr">
              <a:buFontTx/>
              <a:buNone/>
            </a:pPr>
            <a:r>
              <a:rPr lang="en-US" sz="4400"/>
              <a:t>It consists of leaf litter and other organic material lying on the surface of the soil.</a:t>
            </a:r>
          </a:p>
        </p:txBody>
      </p:sp>
      <p:pic>
        <p:nvPicPr>
          <p:cNvPr id="26628" name="Picture 4" descr="soil profi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6963" y="1524000"/>
            <a:ext cx="4237037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F66CC"/>
                </a:solidFill>
              </a:rPr>
              <a:t> </a:t>
            </a:r>
            <a:r>
              <a:rPr lang="en-US" sz="6000" u="sng">
                <a:solidFill>
                  <a:srgbClr val="FF66CC"/>
                </a:solidFill>
              </a:rPr>
              <a:t>A</a:t>
            </a:r>
            <a:r>
              <a:rPr lang="en-US" sz="6000">
                <a:solidFill>
                  <a:srgbClr val="FF66CC"/>
                </a:solidFill>
              </a:rPr>
              <a:t> Horizon: Topsoil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8006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/>
              <a:t>This layer is usually loose and crumbly with varying amounts of organic matter.</a:t>
            </a:r>
          </a:p>
        </p:txBody>
      </p:sp>
      <p:pic>
        <p:nvPicPr>
          <p:cNvPr id="27652" name="Picture 4" descr="soil profi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6963" y="1524000"/>
            <a:ext cx="4237037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F66CC"/>
                </a:solidFill>
              </a:rPr>
              <a:t> </a:t>
            </a:r>
            <a:r>
              <a:rPr lang="en-US" sz="6000" u="sng">
                <a:solidFill>
                  <a:srgbClr val="FF66CC"/>
                </a:solidFill>
              </a:rPr>
              <a:t>A</a:t>
            </a:r>
            <a:r>
              <a:rPr lang="en-US" sz="6000">
                <a:solidFill>
                  <a:srgbClr val="FF66CC"/>
                </a:solidFill>
              </a:rPr>
              <a:t> Horizon: Topsoil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8006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/>
              <a:t> This is generally the most productive layer of the soil.</a:t>
            </a:r>
          </a:p>
          <a:p>
            <a:pPr algn="ctr">
              <a:buFontTx/>
              <a:buNone/>
            </a:pPr>
            <a:r>
              <a:rPr lang="en-US" sz="4400">
                <a:solidFill>
                  <a:srgbClr val="FFFF66"/>
                </a:solidFill>
              </a:rPr>
              <a:t>Conservation efforts are focused here!</a:t>
            </a:r>
          </a:p>
        </p:txBody>
      </p:sp>
      <p:pic>
        <p:nvPicPr>
          <p:cNvPr id="28676" name="Picture 4" descr="soil profi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6963" y="1524000"/>
            <a:ext cx="4237037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F66CC"/>
                </a:solidFill>
              </a:rPr>
              <a:t> </a:t>
            </a:r>
            <a:r>
              <a:rPr lang="en-US" sz="6000" u="sng">
                <a:solidFill>
                  <a:srgbClr val="FF66CC"/>
                </a:solidFill>
              </a:rPr>
              <a:t>B</a:t>
            </a:r>
            <a:r>
              <a:rPr lang="en-US" sz="6000">
                <a:solidFill>
                  <a:srgbClr val="FF66CC"/>
                </a:solidFill>
              </a:rPr>
              <a:t> Horizon: Subsoils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8006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/>
              <a:t> Subsoils are usually lighter in color, dense and low in organic matter.</a:t>
            </a:r>
            <a:endParaRPr lang="en-US" sz="4400">
              <a:solidFill>
                <a:srgbClr val="FFFF66"/>
              </a:solidFill>
            </a:endParaRPr>
          </a:p>
        </p:txBody>
      </p:sp>
      <p:pic>
        <p:nvPicPr>
          <p:cNvPr id="29700" name="Picture 4" descr="soil profi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6963" y="1524000"/>
            <a:ext cx="4237037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F66CC"/>
                </a:solidFill>
              </a:rPr>
              <a:t> </a:t>
            </a:r>
            <a:r>
              <a:rPr lang="en-US" sz="6000" u="sng">
                <a:solidFill>
                  <a:srgbClr val="FF66CC"/>
                </a:solidFill>
              </a:rPr>
              <a:t>C</a:t>
            </a:r>
            <a:r>
              <a:rPr lang="en-US" sz="6000">
                <a:solidFill>
                  <a:srgbClr val="FF66CC"/>
                </a:solidFill>
              </a:rPr>
              <a:t> Horizon: Transition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8006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/>
              <a:t> This layer of transition is almost completely void of organic mater and is made up of partially weathered parent material.</a:t>
            </a:r>
            <a:endParaRPr lang="en-US" sz="4000">
              <a:solidFill>
                <a:srgbClr val="FFFF66"/>
              </a:solidFill>
            </a:endParaRPr>
          </a:p>
        </p:txBody>
      </p:sp>
      <p:pic>
        <p:nvPicPr>
          <p:cNvPr id="30724" name="Picture 4" descr="soil profi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6963" y="1524000"/>
            <a:ext cx="4237037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endParaRPr lang="en-US" sz="4800"/>
          </a:p>
          <a:p>
            <a:pPr algn="ctr">
              <a:buFontTx/>
              <a:buNone/>
            </a:pPr>
            <a:r>
              <a:rPr lang="en-US" sz="4800"/>
              <a:t>The rock material in soil contains three noticeable parts: sand, clay, and silt.</a:t>
            </a:r>
          </a:p>
        </p:txBody>
      </p:sp>
      <p:pic>
        <p:nvPicPr>
          <p:cNvPr id="7175" name="Picture 7" descr="soil 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447800"/>
            <a:ext cx="35655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F66CC"/>
                </a:solidFill>
              </a:rPr>
              <a:t> Bedrock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8006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/>
              <a:t> Below the C horizon the unweathered  bedrock will be found.</a:t>
            </a:r>
            <a:endParaRPr lang="en-US" sz="4400">
              <a:solidFill>
                <a:srgbClr val="FFFF66"/>
              </a:solidFill>
            </a:endParaRPr>
          </a:p>
        </p:txBody>
      </p:sp>
      <p:pic>
        <p:nvPicPr>
          <p:cNvPr id="31748" name="Picture 4" descr="soil profi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6963" y="1524000"/>
            <a:ext cx="4237037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6FFFF"/>
              </a:gs>
              <a:gs pos="100000">
                <a:srgbClr val="80008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en-US" sz="6000" b="1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Last Question!</a:t>
            </a:r>
          </a:p>
        </p:txBody>
      </p:sp>
      <p:pic>
        <p:nvPicPr>
          <p:cNvPr id="38915" name="Picture 3" descr="mole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3200400"/>
            <a:ext cx="5057775" cy="3305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  <a:gradFill rotWithShape="1">
            <a:gsLst>
              <a:gs pos="0">
                <a:srgbClr val="FF66CC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>
              <a:buFontTx/>
              <a:buNone/>
            </a:pPr>
            <a:endParaRPr lang="en-US" sz="540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sz="5400">
                <a:solidFill>
                  <a:schemeClr val="bg1"/>
                </a:solidFill>
              </a:rPr>
              <a:t>What would happen to land based life as we know it, if there was no soil layer?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nimBg="1"/>
      <p:bldP spid="43010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/>
              <a:t>Soil, on the average, consists of 45% mineral, 25% water, 25% air and 5% organic matter.</a:t>
            </a:r>
          </a:p>
          <a:p>
            <a:pPr algn="ctr">
              <a:buFontTx/>
              <a:buNone/>
            </a:pPr>
            <a:r>
              <a:rPr lang="en-US" sz="4800">
                <a:solidFill>
                  <a:srgbClr val="66FFFF"/>
                </a:solidFill>
              </a:rPr>
              <a:t>This is just an average!</a:t>
            </a:r>
          </a:p>
        </p:txBody>
      </p:sp>
      <p:pic>
        <p:nvPicPr>
          <p:cNvPr id="9221" name="Picture 5" descr="soil B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295400"/>
            <a:ext cx="3432175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/>
              <a:t>There are thousands of different soils throughout the world.</a:t>
            </a:r>
          </a:p>
          <a:p>
            <a:pPr algn="ctr">
              <a:buFontTx/>
              <a:buNone/>
            </a:pPr>
            <a:r>
              <a:rPr lang="en-US" sz="4800"/>
              <a:t>Five important factors influence the specific soil that develops.</a:t>
            </a:r>
          </a:p>
          <a:p>
            <a:pPr algn="ctr">
              <a:buFontTx/>
              <a:buNone/>
            </a:pPr>
            <a:endParaRPr lang="en-US" sz="4800"/>
          </a:p>
        </p:txBody>
      </p:sp>
      <p:pic>
        <p:nvPicPr>
          <p:cNvPr id="10245" name="Picture 5" descr="soil 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447800"/>
            <a:ext cx="30988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Parent Material</a:t>
            </a:r>
            <a:endParaRPr lang="en-US" sz="4800"/>
          </a:p>
          <a:p>
            <a:pPr algn="ctr">
              <a:buFontTx/>
              <a:buNone/>
            </a:pPr>
            <a:r>
              <a:rPr lang="en-US" sz="4800"/>
              <a:t>This refers to the minerals and organic materials present during the soil’s formation.</a:t>
            </a:r>
            <a:endParaRPr lang="en-US" sz="4800" b="1" u="sng">
              <a:solidFill>
                <a:srgbClr val="FF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9" name="Picture 5" descr="soil J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219200"/>
            <a:ext cx="3355975" cy="502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u="sng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Parent Material</a:t>
            </a:r>
            <a:endParaRPr lang="en-US" sz="4800"/>
          </a:p>
          <a:p>
            <a:pPr algn="ctr">
              <a:buFontTx/>
              <a:buNone/>
            </a:pPr>
            <a:r>
              <a:rPr lang="en-US" sz="4800"/>
              <a:t>Materials from volcanoes, sediment transported by wind, water, or glaciers are some examples.</a:t>
            </a:r>
            <a:endParaRPr lang="en-US" sz="4800" b="1" u="sng">
              <a:solidFill>
                <a:srgbClr val="FF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15" name="Picture 3" descr="soil J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219200"/>
            <a:ext cx="3355975" cy="502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6FFFF"/>
              </a:gs>
              <a:gs pos="100000">
                <a:srgbClr val="80008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en-US" sz="6000" b="1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 Break!</a:t>
            </a:r>
          </a:p>
        </p:txBody>
      </p:sp>
      <p:pic>
        <p:nvPicPr>
          <p:cNvPr id="35843" name="Picture 3" descr="mole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3200400"/>
            <a:ext cx="5057775" cy="3305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358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  <a:gradFill rotWithShape="1">
            <a:gsLst>
              <a:gs pos="0">
                <a:srgbClr val="FF66CC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>
              <a:buFontTx/>
              <a:buNone/>
            </a:pPr>
            <a:r>
              <a:rPr lang="en-US" sz="5400">
                <a:solidFill>
                  <a:schemeClr val="bg1"/>
                </a:solidFill>
              </a:rPr>
              <a:t>Think about the soils in our area. Where do you think our “parent material” came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561</Words>
  <Application>Microsoft Office PowerPoint</Application>
  <PresentationFormat>On-screen Show (4:3)</PresentationFormat>
  <Paragraphs>72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Soils:</vt:lpstr>
      <vt:lpstr>Some call it dirt…..But it is  Soil !!!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Break!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Break!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Soil Profile</vt:lpstr>
      <vt:lpstr> O Horizon: Organic Layer</vt:lpstr>
      <vt:lpstr> A Horizon: Topsoil</vt:lpstr>
      <vt:lpstr> A Horizon: Topsoil</vt:lpstr>
      <vt:lpstr> B Horizon: Subsoils</vt:lpstr>
      <vt:lpstr> C Horizon: Transition</vt:lpstr>
      <vt:lpstr> Bedrock</vt:lpstr>
      <vt:lpstr>Last Question!</vt:lpstr>
      <vt:lpstr>PowerPoint Presentation</vt:lpstr>
    </vt:vector>
  </TitlesOfParts>
  <Company>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christopher.harner</dc:creator>
  <cp:lastModifiedBy>wbf</cp:lastModifiedBy>
  <cp:revision>8</cp:revision>
  <dcterms:created xsi:type="dcterms:W3CDTF">2005-07-27T12:33:08Z</dcterms:created>
  <dcterms:modified xsi:type="dcterms:W3CDTF">2013-10-14T14:22:34Z</dcterms:modified>
</cp:coreProperties>
</file>