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945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6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6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6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6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6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6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6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6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7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7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7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7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/>
              <a:endParaRPr lang="en-US"/>
            </a:p>
          </p:txBody>
        </p:sp>
        <p:sp>
          <p:nvSpPr>
            <p:cNvPr id="1947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/>
              <a:endParaRPr lang="en-US"/>
            </a:p>
          </p:txBody>
        </p:sp>
        <p:sp>
          <p:nvSpPr>
            <p:cNvPr id="1947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947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947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947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947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948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948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8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948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948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948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1948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8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8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8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9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7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67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676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677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678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674A62-A67E-434C-8547-A89C2F6BC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79A71-9005-4837-9698-2F30D92508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FB0BA5-3CA5-418A-B075-C0C3992BB3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4E0945-569A-41CE-B619-A4DE8D5894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2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675354-41BB-4C8E-9584-6B73E744D5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2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4BF35-41C0-44A2-B1EF-67A4ABB4C0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BB86B2-FAE2-41BA-88AC-628E048725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D708CF-7EC0-4BF0-BEDA-F240423A75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3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ECDF0-EC3F-4926-8204-8240C5040D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0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B1574-5E71-4FBE-8B9D-ED8482AF9B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C6BFF-B16B-4FC5-A997-292AE0E966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9F30BB-504C-443A-BB90-77F633D504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4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40C350-930F-4580-940E-BD49B1BC88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843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3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4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4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4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4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5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5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5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5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5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5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5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5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5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5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6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6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6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6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6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6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6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6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5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0F87BF58-144D-4CD9-80D5-E6404C0A18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65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65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65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65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6629400" cy="441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Weathering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676400" y="3276600"/>
            <a:ext cx="5867400" cy="3581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&amp; Erosion</a:t>
            </a:r>
          </a:p>
        </p:txBody>
      </p:sp>
      <p:pic>
        <p:nvPicPr>
          <p:cNvPr id="2054" name="Picture 6" descr="MMj017249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8768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ta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2667000" y="5334000"/>
            <a:ext cx="4100513" cy="1309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Point!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38200" y="533400"/>
            <a:ext cx="7620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If a particle is loosened by weathering, but stays put, its just weathering. If it starts moving, its</a:t>
            </a:r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 b="1">
                <a:solidFill>
                  <a:srgbClr val="FF9900"/>
                </a:solidFill>
              </a:rPr>
              <a:t>Erosion.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219200" y="3657600"/>
            <a:ext cx="7162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Remember this!: You’ll be quizzed soon!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r>
              <a:rPr lang="en-US" sz="6000"/>
              <a:t>Mechanical weathering processes, many of which are erosional, include some of the following.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37895" name="Picture 7" descr="j028288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4364038"/>
            <a:ext cx="6172200" cy="2493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Frost Wedging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5257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4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Frost Wedging</a:t>
            </a:r>
            <a:r>
              <a:rPr lang="en-US" sz="4400"/>
              <a:t> is the freezing and thawing of water in cracks.</a:t>
            </a:r>
            <a:endParaRPr lang="en-US" sz="4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70" name="Picture 10" descr="weathering Frost wedg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514600"/>
            <a:ext cx="4495800" cy="3003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Mechanical Exfoliation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953000" cy="5638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4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Exfoliation </a:t>
            </a:r>
            <a:r>
              <a:rPr lang="en-US" sz="4400"/>
              <a:t>is the peeling off of sheets of rock as they expand and crack.</a:t>
            </a:r>
            <a:endParaRPr lang="en-US" sz="4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8" name="Picture 6" descr="Weathering Exfoli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828800"/>
            <a:ext cx="38862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Crystal Growth Wedging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76800" cy="5257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4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Crystal Growth Wedging</a:t>
            </a:r>
            <a:r>
              <a:rPr lang="en-US" sz="4400"/>
              <a:t> involves salt crystals growing from salty waters.</a:t>
            </a:r>
            <a:endParaRPr lang="en-US" sz="4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063" name="Picture 7" descr="Weathering Salt wedg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057400"/>
            <a:ext cx="4038600" cy="416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Crystal Growth Wedging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76800" cy="5257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4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Crystal Growth Wedging</a:t>
            </a:r>
            <a:r>
              <a:rPr lang="en-US" sz="4400"/>
              <a:t> usually occurs near coastlines as it has on this granite.</a:t>
            </a:r>
            <a:endParaRPr lang="en-US" sz="4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108" name="Picture 4" descr="Weathering Salt wedg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057400"/>
            <a:ext cx="4038600" cy="416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Root Penetration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1828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/>
              <a:t>Plant roots have to be strong to survive the elements.</a:t>
            </a:r>
          </a:p>
        </p:txBody>
      </p:sp>
      <p:pic>
        <p:nvPicPr>
          <p:cNvPr id="50183" name="Picture 7" descr="root animatio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52800"/>
            <a:ext cx="9144000" cy="3495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Root Penetration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53000" cy="5257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4800"/>
          </a:p>
          <a:p>
            <a:pPr algn="ctr">
              <a:buFont typeface="Wingdings" pitchFamily="2" charset="2"/>
              <a:buNone/>
            </a:pPr>
            <a:r>
              <a:rPr lang="en-US" sz="4800"/>
              <a:t>Powerful plant roots grow into rock cracks and cause fractures.</a:t>
            </a:r>
          </a:p>
        </p:txBody>
      </p:sp>
      <p:pic>
        <p:nvPicPr>
          <p:cNvPr id="48137" name="Picture 9" descr="weathering root wedg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76400"/>
            <a:ext cx="3733800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Abrasion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495800" cy="533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/>
              <a:t>Both wind and water can cause </a:t>
            </a: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abrasion </a:t>
            </a:r>
            <a:r>
              <a:rPr lang="en-US" sz="4400"/>
              <a:t>as rock fragments bounce off each other.</a:t>
            </a:r>
          </a:p>
        </p:txBody>
      </p:sp>
      <p:pic>
        <p:nvPicPr>
          <p:cNvPr id="52231" name="Picture 7" descr="Weathering abrasion by the wi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5338" y="1828800"/>
            <a:ext cx="4538662" cy="456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Abrasion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495800" cy="533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/>
              <a:t>This “moon looking” picture of an Antarctic rock, shows weathering from the wind blown sands.</a:t>
            </a:r>
          </a:p>
        </p:txBody>
      </p:sp>
      <p:pic>
        <p:nvPicPr>
          <p:cNvPr id="54276" name="Picture 4" descr="Weathering abrasion by the wi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5338" y="1828800"/>
            <a:ext cx="4538662" cy="456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45339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Weathering</a:t>
            </a:r>
            <a:r>
              <a:rPr lang="en-US" sz="5400"/>
              <a:t> is the break-up of rock due to exposure to the atmosphere.</a:t>
            </a:r>
          </a:p>
        </p:txBody>
      </p:sp>
      <p:pic>
        <p:nvPicPr>
          <p:cNvPr id="23555" name="Picture 3" descr="weathering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Glacial Weathering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400"/>
              <a:t>Glaciers and avalanches can cause weathering as ice and rock interact.</a:t>
            </a:r>
          </a:p>
        </p:txBody>
      </p:sp>
      <p:pic>
        <p:nvPicPr>
          <p:cNvPr id="58372" name="Picture 4" descr="weathering glaci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Other Agents of Weathering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Things like</a:t>
            </a:r>
            <a:r>
              <a:rPr lang="en-US" sz="4400"/>
              <a:t> </a:t>
            </a: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flash floods, mud slides, landslides, and other forms of mass wasting can cause weathering. </a:t>
            </a:r>
            <a:endParaRPr lang="en-US" sz="4400"/>
          </a:p>
        </p:txBody>
      </p:sp>
      <p:pic>
        <p:nvPicPr>
          <p:cNvPr id="60424" name="Picture 8" descr="weathering m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86000"/>
            <a:ext cx="4572000" cy="368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Erosion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2895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Remember: </a:t>
            </a: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Erosion involves </a:t>
            </a: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removal</a:t>
            </a: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</a:t>
            </a: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9636" name="Picture 4" descr="tractio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71800" y="3984625"/>
            <a:ext cx="13335000" cy="287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" name="Picture 5" descr="j030343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4191000"/>
            <a:ext cx="8382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8262E-6 C 0.0033 0.01298 -1.11111E-6 0.02689 -0.0033 0.0394 C -0.00191 0.04635 -0.00104 0.05632 0.0033 0.06142 C 0.00625 0.06489 0.0132 0.07023 0.0132 0.07023 C 0.01927 0.06953 0.02552 0.07023 0.03125 0.06791 C 0.03611 0.06605 0.04288 0.04775 0.04601 0.04172 C 0.04705 0.03963 0.0474 0.03616 0.04931 0.03523 C 0.05261 0.03384 0.05903 0.03083 0.05903 0.03083 C 0.06702 0.03778 0.06337 0.03268 0.06719 0.04821 C 0.06771 0.05053 0.06892 0.05493 0.06892 0.05493 C 0.07014 0.07301 0.06684 0.08529 0.08038 0.0788 C 0.08386 0.06513 0.08559 0.05632 0.09358 0.04612 C 0.09983 0.05887 0.09722 0.07301 0.1033 0.08552 C 0.10608 0.08483 0.1092 0.08552 0.11146 0.0832 C 0.11458 0.07996 0.1158 0.07463 0.11806 0.07023 C 0.11945 0.06768 0.1217 0.06605 0.12309 0.0635 C 0.13004 0.05145 0.12899 0.04867 0.13941 0.04381 C 0.14028 0.04821 0.14219 0.05956 0.14271 0.0635 C 0.14427 0.07648 0.14149 0.08552 0.15087 0.08992 C 0.15642 0.08737 0.16077 0.08552 0.16563 0.08112 C 0.16788 0.07671 0.16997 0.07231 0.17222 0.06791 C 0.17327 0.06582 0.17552 0.06142 0.17552 0.06142 C 0.17761 0.05261 0.18038 0.04821 0.18524 0.04172 C 0.18629 0.04381 0.18767 0.04589 0.18854 0.04821 C 0.18993 0.05238 0.19184 0.06142 0.19184 0.06142 C 0.18993 0.07741 0.19115 0.07602 0.18038 0.08112 C 0.17153 0.07903 0.16285 0.07347 0.15903 0.08761 C 0.16163 0.09734 0.16424 0.09502 0.17049 0.10082 C 0.17604 0.10012 0.18177 0.10058 0.18698 0.0985 C 0.19479 0.09525 0.19566 0.07787 0.20174 0.07231 C 0.21007 0.06466 0.2125 0.06327 0.22136 0.0591 C 0.22743 0.06211 0.22917 0.06744 0.23455 0.07231 C 0.23715 0.08297 0.23577 0.08575 0.24271 0.08992 C 0.24583 0.09178 0.25243 0.0941 0.25243 0.0941 C 0.26458 0.089 0.2599 0.09317 0.26719 0.0832 C 0.27014 0.07231 0.26979 0.06513 0.27882 0.06142 C 0.29653 0.06721 0.2717 0.05632 0.28698 0.0941 C 0.28785 0.09595 0.29931 0.09085 0.30174 0.08992 C 0.30938 0.07463 0.30625 0.08112 0.31146 0.07023 C 0.3125 0.06814 0.31215 0.06536 0.3132 0.0635 C 0.31441 0.06142 0.31649 0.06049 0.31806 0.0591 C 0.32222 0.07509 0.31007 0.08228 0.32309 0.08761 C 0.33073 0.08065 0.33142 0.07579 0.33455 0.0635 C 0.33559 0.0591 0.34063 0.05331 0.34271 0.05053 C 0.35017 0.05377 0.34861 0.05632 0.35087 0.06582 C 0.35139 0.07301 0.34913 0.08181 0.35243 0.08761 C 0.35712 0.09549 0.36528 0.08135 0.36719 0.0788 C 0.37101 0.06466 0.36979 0.04265 0.38195 0.03732 C 0.39479 0.04265 0.3908 0.05678 0.39184 0.0744 C 0.40365 0.0642 0.39809 0.05725 0.40504 0.04381 C 0.4099 0.03407 0.41476 0.02805 0.42309 0.02411 C 0.42465 0.0248 0.42691 0.02457 0.42795 0.02642 C 0.42986 0.03013 0.43125 0.0394 0.43125 0.0394 C 0.42622 0.05887 0.41424 0.04775 0.4033 0.04381 C 0.39948 0.0445 0.39531 0.04404 0.39184 0.04612 C 0.38316 0.05122 0.39184 0.06049 0.39514 0.0635 C 0.40382 0.06281 0.41267 0.06258 0.42136 0.06142 C 0.42691 0.06072 0.43611 0.05053 0.43611 0.05053 C 0.4382 0.04288 0.43715 0.04311 0.44271 0.03732 C 0.44583 0.03407 0.45243 0.02851 0.45243 0.02851 C 0.45347 0.03083 0.45538 0.03268 0.45573 0.03523 C 0.45695 0.04311 0.45295 0.05377 0.45747 0.0591 C 0.46146 0.06397 0.4684 0.05771 0.47379 0.05702 C 0.48594 0.05192 0.48472 0.03338 0.49514 0.02411 C 0.50122 0.03662 0.49861 0.05099 0.50504 0.0635 C 0.50903 0.06211 0.51372 0.06165 0.51649 0.05702 C 0.51754 0.05516 0.51736 0.05261 0.51806 0.05053 C 0.51892 0.04821 0.51997 0.04589 0.52136 0.04381 C 0.53021 0.0306 0.53177 0.03245 0.54097 0.02411 C 0.54531 0.03315 0.54618 0.04404 0.55087 0.05261 C 0.55226 0.05516 0.55434 0.05678 0.55573 0.0591 C 0.55695 0.06119 0.55799 0.0635 0.55903 0.06582 C 0.56892 0.06119 0.57726 0.04149 0.58524 0.03083 C 0.59583 0.03523 0.58976 0.03963 0.59358 0.05261 C 0.59462 0.05609 0.59688 0.05841 0.59844 0.06142 C 0.61059 0.05029 0.60261 0.05215 0.60833 0.03523 C 0.60938 0.03199 0.61597 0.02944 0.61806 0.02851 C 0.61997 0.08042 0.61146 0.07834 0.64271 0.0744 C 0.64219 0.0686 0.64184 0.06281 0.64097 0.05702 C 0.64028 0.05261 0.63785 0.04381 0.63785 0.04381 C 0.63837 0.03871 0.63767 0.03315 0.63941 0.02851 C 0.64011 0.02642 0.64271 0.0255 0.64427 0.02642 C 0.64566 0.02735 0.64688 0.04033 0.64757 0.04381 C 0.64948 0.05377 0.65139 0.06374 0.65573 0.07231 C 0.65799 0.07162 0.66059 0.07208 0.66233 0.07023 C 0.66372 0.06883 0.66389 0.06582 0.66406 0.0635 C 0.66493 0.05493 0.66389 0.04566 0.66563 0.03732 C 0.66615 0.03477 0.66892 0.0343 0.67049 0.03291 C 0.67222 0.03361 0.67431 0.03361 0.67552 0.03523 C 0.6783 0.03894 0.68195 0.04821 0.68195 0.04821 C 0.6816 0.05122 0.67847 0.06443 0.68195 0.06791 C 0.68333 0.0693 0.68524 0.06652 0.68698 0.06582 C 0.68802 0.0635 0.68941 0.06142 0.69028 0.0591 C 0.69202 0.05423 0.69115 0.04798 0.69358 0.04381 C 0.69462 0.04195 0.69688 0.04242 0.69844 0.04172 C 0.70122 0.04242 0.70469 0.04126 0.7066 0.04381 C 0.70903 0.04705 0.7099 0.05702 0.7099 0.05702 C 0.70712 0.06814 0.70295 0.07023 0.71146 0.0744 C 0.71406 0.07579 0.71702 0.07602 0.71979 0.07671 C 0.72899 0.05864 0.71875 0.03732 0.73455 0.03083 C 0.74653 0.04682 0.74045 0.05539 0.73941 0.0832 C 0.74097 0.0839 0.74271 0.08645 0.74427 0.08552 C 0.74566 0.08483 0.75122 0.06837 0.75243 0.06582 C 0.75139 0.05053 0.75122 0.0401 0.74757 0.02642 C 0.74879 0.01368 0.74636 0.00186 0.75573 -0.00208 C 0.7658 0.00673 0.76198 0.01692 0.76077 0.03291 C 0.76198 0.05261 0.75816 0.06374 0.77049 0.07231 C 0.77483 0.07162 0.77952 0.07231 0.78368 0.07023 C 0.7908 0.06652 0.78507 0.05215 0.78368 0.04612 C 0.78542 0.0299 0.78472 0.02921 0.79514 0.02411 C 0.79618 0.02642 0.79757 0.02828 0.79844 0.03083 C 0.79983 0.035 0.80174 0.04381 0.80174 0.04381 C 0.80226 0.05192 0.79948 0.06165 0.8033 0.06791 C 0.81007 0.07926 0.81615 0.06304 0.81806 0.0591 C 0.81667 0.05169 0.81458 0.0452 0.81806 0.03732 C 0.81979 0.03338 0.82465 0.03454 0.82795 0.03291 C 0.83212 0.05053 0.82448 0.06675 0.83281 0.0832 C 0.83559 0.08251 0.83872 0.08343 0.84097 0.08112 C 0.8441 0.07787 0.84757 0.06791 0.84757 0.06791 C 0.84879 0.05539 0.84636 0.04102 0.85747 0.04612 C 0.85851 0.04821 0.8599 0.05029 0.86077 0.05261 C 0.86215 0.05678 0.86406 0.06582 0.86406 0.06582 C 0.86094 0.08158 0.85799 0.07671 0.84601 0.0744 C 0.83611 0.07023 0.83629 0.06304 0.82795 0.0591 C 0.82361 0.0598 0.81788 0.05725 0.81476 0.06142 C 0.8125 0.06443 0.8158 0.06999 0.81649 0.0744 C 0.81875 0.08877 0.82431 0.08575 0.83281 0.08992 C 0.84323 0.08691 0.84827 0.08459 0.85573 0.0744 C 0.85729 0.06883 0.85764 0.05678 0.86077 0.05261 C 0.86667 0.04473 0.8691 0.0445 0.87552 0.04172 C 0.87917 0.03824 0.88212 0.03268 0.88368 0.04381 C 0.88542 0.05609 0.88177 0.07069 0.88698 0.08112 C 0.88802 0.08297 0.89028 0.08251 0.89184 0.0832 C 0.90261 0.06883 0.89254 0.05609 0.9033 0.04172 C 0.90504 0.04242 0.90764 0.04172 0.90833 0.04381 C 0.9125 0.05748 0.91059 0.07301 0.91146 0.08761 C 0.91372 0.08691 0.91615 0.08714 0.91806 0.08552 C 0.92517 0.07926 0.92344 0.05794 0.92795 0.05053 C 0.92899 0.04867 0.93125 0.0489 0.93281 0.04821 C 0.94601 0.0598 0.93142 0.07393 0.94427 0.08552 C 0.95278 0.0832 0.95781 0.08575 0.96077 0.0744 C 0.95903 0.06582 0.95781 0.06003 0.95417 0.05261 C 0.95469 0.0489 0.95347 0.04381 0.95573 0.04172 C 0.95955 0.03848 0.96632 0.04566 0.96892 0.04821 C 0.97188 0.05423 0.97274 0.0547 0.97379 0.06142 C 0.975 0.0693 0.97708 0.08552 0.97708 0.08552 C 0.98438 0.07069 0.98368 0.05215 0.99514 0.04172 C 1.00017 0.05145 1.00017 0.05377 0.99844 0.06582 C 1.00243 0.08251 1.01858 0.07324 1.02952 0.07231 C 1.04236 0.06698 1.03281 0.07023 1.05903 0.07023 L 1.07049 0.05261 " pathEditMode="relative" ptsTypes="fffffffffffffffffffffffffffffffffffffffffffffffffffffffffffffffffffffffffffffffffffffffffffffffffffffffffffffffffffffffffffffffffffffffffffffffffffffAA">
                                      <p:cBhvr>
                                        <p:cTn id="13" dur="5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Erosion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2895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Rain</a:t>
            </a: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wind</a:t>
            </a: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</a:t>
            </a:r>
            <a:r>
              <a:rPr 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streams</a:t>
            </a: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all agents of erosion.</a:t>
            </a:r>
          </a:p>
          <a:p>
            <a:pPr algn="ctr">
              <a:buFont typeface="Wingdings" pitchFamily="2" charset="2"/>
              <a:buNone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you think of any others? </a:t>
            </a:r>
          </a:p>
        </p:txBody>
      </p:sp>
      <p:pic>
        <p:nvPicPr>
          <p:cNvPr id="62470" name="Picture 6" descr="tractio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71800" y="3984625"/>
            <a:ext cx="13335000" cy="287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2" name="Picture 8" descr="j030343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4900" y="4267200"/>
            <a:ext cx="8382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44612E-7 C -0.01094 0.0051 0.00156 -0.00023 -0.01666 0.00441 C -0.02135 0.00557 -0.02656 0.00881 -0.03142 0.0109 C -0.06059 0.00881 -0.07621 0.00696 -0.10677 0.00881 C -0.10989 0.00974 -0.11597 0.01066 -0.11805 0.0153 C -0.12309 0.02596 -0.11944 0.03361 -0.12795 0.0394 C -0.12951 0.04033 -0.13125 0.04079 -0.13281 0.04149 C -0.13628 0.03871 -0.13941 0.03569 -0.14271 0.03291 C -0.1441 0.03152 -0.14375 0.02851 -0.14427 0.02619 C -0.14583 0.0197 -0.14496 0.0102 -0.14948 0.00649 C -0.15573 0.00116 -0.1526 0.00325 -0.15903 5.44612E-7 C -0.16267 0.00163 -0.16597 0.00255 -0.16892 0.00649 C -0.17048 0.00835 -0.17066 0.01136 -0.17222 0.01321 C -0.17969 0.02225 -0.18767 0.02411 -0.19687 0.02851 C -0.19844 0.02642 -0.20104 0.0248 -0.20173 0.02202 C -0.20555 0.01043 -0.20069 -0.00185 -0.21163 -0.00649 C -0.21528 -0.00579 -0.21927 -0.00579 -0.22326 -0.0044 C -0.23177 -0.00092 -0.22535 -0.00046 -0.22951 0.00649 C -0.23073 0.00858 -0.23281 0.00951 -0.23455 0.0109 C -0.24028 0.02341 -0.24444 0.01947 -0.2559 0.01762 C -0.25694 0.01321 -0.25607 0.00696 -0.25903 0.00441 C -0.26232 0.00139 -0.2691 -0.0044 -0.2691 -0.0044 C -0.275 -0.0037 -0.28107 -0.00324 -0.28698 -0.00208 C -0.29236 -0.00092 -0.2967 0.00441 -0.30191 0.00649 C -0.30816 0.01205 -0.31458 0.01437 -0.32135 0.01762 C -0.32361 0.01692 -0.32621 0.01692 -0.32812 0.0153 C -0.33368 0.0102 -0.33038 -0.00092 -0.33455 -0.00649 C -0.33576 -0.00811 -0.33785 -0.00811 -0.33941 -0.0088 C -0.34896 -0.00695 -0.35312 -0.00672 -0.36094 5.44612E-7 C -0.36562 0.00974 -0.37083 0.01205 -0.37882 0.0153 C -0.38316 0.0146 -0.38785 0.0153 -0.39201 0.01321 C -0.40156 0.00835 -0.39323 0.00672 -0.39844 5.44612E-7 C -0.39982 -0.00162 -0.40191 -0.00139 -0.40347 -0.00208 C -0.41458 -0.01182 -0.42309 -0.0044 -0.43298 0.00441 C -0.43628 0.00742 -0.44271 0.01321 -0.44271 0.01321 C -0.44514 0.01252 -0.44739 0.01252 -0.44948 0.0109 C -0.45104 0.00951 -0.45121 0.00626 -0.4526 0.00441 C -0.45694 -0.00278 -0.45677 -0.00162 -0.4625 -0.0044 C -0.46684 -0.0037 -0.47153 -0.00417 -0.47569 -0.00208 C -0.4842 0.00186 -0.48698 0.01182 -0.49531 0.0153 C -0.49791 0.0146 -0.50104 0.01507 -0.5033 0.01321 C -0.51024 0.00788 -0.50347 0.00626 -0.5085 5.44612E-7 C -0.51076 -0.00324 -0.51979 -0.0051 -0.52326 -0.00649 C -0.53403 -0.00185 -0.54149 0.01066 -0.55243 0.0153 C -0.56389 0.00533 -0.5585 0.00811 -0.56719 0.00441 C -0.56892 0.0058 -0.571 0.00672 -0.57222 0.00881 C -0.57326 0.01066 -0.57257 0.01368 -0.57378 0.0153 C -0.575 0.01692 -0.57725 0.01646 -0.57882 0.01762 C -0.58229 0.02017 -0.58854 0.02619 -0.58854 0.02619 C -0.5993 0.02179 -0.58906 0.02805 -0.59514 0.01762 C -0.59739 0.01368 -0.60173 0.01229 -0.60503 0.0109 C -0.61441 0.0153 -0.60816 0.01854 -0.61475 0.02619 C -0.62153 0.03407 -0.62656 0.03616 -0.63455 0.0394 C -0.64132 0.03314 -0.63923 0.03013 -0.646 0.02411 C -0.64705 0.02434 -0.65694 0.02642 -0.65903 0.02851 C -0.66875 0.03917 -0.65538 0.03152 -0.66719 0.0394 C -0.67187 0.04241 -0.68194 0.04589 -0.68194 0.04589 C -0.68646 0.03755 -0.68455 0.03407 -0.69201 0.03059 C -0.70382 0.03407 -0.70989 0.04427 -0.72153 0.04821 C -0.72621 0.03871 -0.72309 0.0343 -0.73125 0.03059 C -0.74253 0.03477 -0.75156 0.04288 -0.76232 0.04821 C -0.76389 0.04589 -0.76597 0.04404 -0.76719 0.04149 C -0.76805 0.03963 -0.76753 0.03639 -0.7691 0.035 C -0.77187 0.03222 -0.77899 0.03059 -0.77899 0.03059 C -0.78281 0.03245 -0.78559 0.03314 -0.78854 0.03732 C -0.78993 0.03917 -0.7901 0.04241 -0.79184 0.0438 C -0.79479 0.04635 -0.80173 0.04821 -0.80173 0.04821 C -0.80416 0.03871 -0.80243 0.03616 -0.80989 0.03291 C -0.82135 0.035 -0.82604 0.03894 -0.83611 0.0438 C -0.84045 0.03569 -0.84132 0.02967 -0.84271 0.0197 C -0.846 0.02109 -0.84913 0.02271 -0.85243 0.02411 C -0.85416 0.0248 -0.85746 0.02619 -0.85746 0.02619 C -0.86337 0.03152 -0.86545 0.03384 -0.87222 0.03059 C -0.87656 0.01344 -0.87222 0.01831 -0.88524 0.0153 C -0.89809 0.01831 -0.90191 0.0255 -0.91475 0.02851 C -0.91857 0.0153 -0.92083 0.00672 -0.93142 0.00232 C -0.94097 0.00441 -0.93889 0.00325 -0.946 0.00649 C -0.9493 0.00788 -0.95573 0.0109 -0.95573 0.0109 C -0.96267 0.00487 -0.96128 0.00209 -0.96562 -0.00649 C -0.97639 -0.00486 -0.98507 -0.00255 -0.99514 0.00232 C -1.00208 -0.00092 -0.99826 5.44612E-7 -1.0066 5.44612E-7 " pathEditMode="relative" ptsTypes="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9144000" cy="3886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5400"/>
              <a:t>Get out a piece of paper and identify if the following involve </a:t>
            </a:r>
            <a:r>
              <a: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weathering, erosion, both, or neither.</a:t>
            </a:r>
            <a:endParaRPr lang="en-US" sz="5400"/>
          </a:p>
        </p:txBody>
      </p:sp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914400" y="152400"/>
            <a:ext cx="7620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Quiz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60" grpId="0" animBg="1"/>
      <p:bldP spid="7066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Ready?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1.Waves are crashing on a sand beach.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2.Water expands as it freezes in the cracks of rocks.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Pebbles move down a stream with the current.</a:t>
            </a:r>
          </a:p>
          <a:p>
            <a:pPr marL="609600" indent="-609600">
              <a:buFont typeface="Wingdings" pitchFamily="2" charset="2"/>
              <a:buChar char="l"/>
            </a:pPr>
            <a:endParaRPr lang="en-US" sz="4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Acid rain causes the decomposition of a statue in New York.</a:t>
            </a:r>
          </a:p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A man shovels dirt to plant a tree.</a:t>
            </a:r>
          </a:p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A Glacier slowly moves down a mountain.</a:t>
            </a:r>
          </a:p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A tree’s roots grow into the cracks of rocks.</a:t>
            </a:r>
          </a:p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A major volcano erupts.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3200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A boy takes out the garbage for his mother.</a:t>
            </a:r>
          </a:p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 A shovel is left outside and begins to rust.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3429000"/>
            <a:ext cx="9144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Once you’ve answered these, discuss you’re answers with the rest of the class before you go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Let’s Discuss The Questions.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As the sand is moving there is definitely erosion; there is also abrasion from the sand gains colliding.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</a:t>
            </a:r>
            <a:endParaRPr lang="en-US" sz="4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9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This is frost wedging so it’s mechanical weathering. There is no mention of movement.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Weathering</a:t>
            </a:r>
            <a:endParaRPr lang="en-US" sz="4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45339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Weathering</a:t>
            </a:r>
            <a:r>
              <a:rPr lang="en-US" sz="5400"/>
              <a:t> involves two processes that often work together to decompose or break down rocks.</a:t>
            </a:r>
          </a:p>
        </p:txBody>
      </p:sp>
      <p:pic>
        <p:nvPicPr>
          <p:cNvPr id="20484" name="Picture 4" descr="weathering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9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There is probably some weathering, but there is definitely erosion.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Erosion or Both</a:t>
            </a:r>
            <a:endParaRPr lang="en-US" sz="4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9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Acid rain on a statue is chemical weathering. This is mainly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Weathering.</a:t>
            </a:r>
            <a:endParaRPr lang="en-US" sz="4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9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5.Since the man is transporting Earth materials, it’s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Erosion.</a:t>
            </a:r>
            <a:endParaRPr lang="en-US" sz="4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9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A glacier moving down a mountain would have both weathering and erosion.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</a:t>
            </a:r>
            <a:endParaRPr lang="en-US" sz="4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9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A tree’s roots growing into cracks of rocks would be weathering.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Weathering</a:t>
            </a:r>
            <a:endParaRPr lang="en-US" sz="4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0"/>
            <a:ext cx="8229600" cy="2819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A major volcanic eruption would involve both weathering and erosion.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</a:t>
            </a:r>
            <a:endParaRPr lang="en-US" sz="4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2947" name="Picture 3" descr="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200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blas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3429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9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Unless the garbage has “Earth Material” or dirt in it there is probably no erosion or weathering.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Neither</a:t>
            </a:r>
            <a:endParaRPr lang="en-US" sz="4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 The rusting of a shovel is oxidation. This is chemical weathering. </a:t>
            </a:r>
            <a:r>
              <a:rPr lang="en-US" sz="4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Weathering</a:t>
            </a:r>
            <a:endParaRPr lang="en-US" sz="4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62000" y="3352800"/>
            <a:ext cx="8001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/>
              <a:t>Think you understand the difference?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Chemical and Mechanical</a:t>
            </a:r>
            <a:br>
              <a:rPr lang="en-US" sz="4800"/>
            </a:br>
            <a:r>
              <a:rPr lang="en-US" sz="4800"/>
              <a:t>Weathering!</a:t>
            </a:r>
          </a:p>
        </p:txBody>
      </p:sp>
      <p:pic>
        <p:nvPicPr>
          <p:cNvPr id="24583" name="Picture 7" descr="MCBD05382_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51225"/>
            <a:ext cx="3503613" cy="3406775"/>
          </a:xfrm>
        </p:spPr>
      </p:pic>
      <p:pic>
        <p:nvPicPr>
          <p:cNvPr id="24584" name="Picture 8" descr="j02338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363" y="3471863"/>
            <a:ext cx="3576637" cy="33861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86100"/>
            <a:ext cx="8229600" cy="37719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weathering</a:t>
            </a:r>
            <a:r>
              <a:rPr lang="en-US" sz="4400"/>
              <a:t>, or decomposition, takes place when at least some of the rock’s minerals are changed into different substances.</a:t>
            </a:r>
            <a:endParaRPr lang="en-US" sz="4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8" name="WordArt 4" descr="Paper bag"/>
          <p:cNvSpPr>
            <a:spLocks noChangeArrowheads="1" noChangeShapeType="1" noTextEdit="1"/>
          </p:cNvSpPr>
          <p:nvPr/>
        </p:nvSpPr>
        <p:spPr bwMode="auto">
          <a:xfrm rot="369645">
            <a:off x="1600200" y="304800"/>
            <a:ext cx="69342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86100"/>
            <a:ext cx="8229600" cy="37719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/>
              <a:t>Chemical processes include rain, acid etching by plants, oxidizing, and demineralizing by water.</a:t>
            </a:r>
          </a:p>
        </p:txBody>
      </p:sp>
      <p:sp>
        <p:nvSpPr>
          <p:cNvPr id="27651" name="WordArt 3" descr="Paper bag"/>
          <p:cNvSpPr>
            <a:spLocks noChangeArrowheads="1" noChangeShapeType="1" noTextEdit="1"/>
          </p:cNvSpPr>
          <p:nvPr/>
        </p:nvSpPr>
        <p:spPr bwMode="auto">
          <a:xfrm rot="369645">
            <a:off x="1600200" y="304800"/>
            <a:ext cx="69342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200400"/>
            <a:ext cx="299243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181600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1143000"/>
            <a:ext cx="35814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Chemical</a:t>
            </a:r>
          </a:p>
          <a:p>
            <a:pPr>
              <a:spcBef>
                <a:spcPct val="50000"/>
              </a:spcBef>
            </a:pPr>
            <a:r>
              <a:rPr lang="en-US" sz="4400" b="1"/>
              <a:t>Weathering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124200" y="160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74739E-6 C 0.00659 0.00279 0.00955 0.00418 0.01475 0.0109 C 0.01719 0.02109 0.01857 0.03152 0.02118 0.04149 C 0.0217 0.04381 0.0217 0.04659 0.02291 0.04821 C 0.02413 0.04983 0.02621 0.0496 0.02778 0.0503 C 0.021 0.0795 0.01423 0.10846 0.00816 0.1379 C 0.00642 0.1467 0.00486 0.15528 0.00312 0.16408 C 0.00191 0.16988 -2.22222E-6 0.1817 -2.22222E-6 0.1817 C -0.00382 0.23546 0.00486 0.27231 0.01475 0.32167 C 0.01944 0.34462 0.02153 0.37057 0.02951 0.39166 C 0.03437 0.42527 0.0342 0.46096 0.02951 0.49456 C 0.02778 0.50731 0.02291 0.51843 0.02291 0.53187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 descr="Paper bag"/>
          <p:cNvSpPr>
            <a:spLocks noChangeArrowheads="1" noChangeShapeType="1" noTextEdit="1"/>
          </p:cNvSpPr>
          <p:nvPr/>
        </p:nvSpPr>
        <p:spPr bwMode="auto">
          <a:xfrm rot="358666">
            <a:off x="2057400" y="152400"/>
            <a:ext cx="5867400" cy="243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Mechanical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9144000" cy="38481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weathering</a:t>
            </a:r>
            <a:r>
              <a:rPr lang="en-US" sz="4400"/>
              <a:t>, or disintegration, involves physically breaking rocks into fragments without changing the chemical make-up of the minerals within them.</a:t>
            </a:r>
            <a:endParaRPr lang="en-US" sz="4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7909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/>
              <a:t>There are four main sources of power for mechanical weathering.</a:t>
            </a:r>
          </a:p>
          <a:p>
            <a:pPr algn="ctr">
              <a:buFont typeface="Wingdings" pitchFamily="2" charset="2"/>
              <a:buNone/>
            </a:pPr>
            <a:r>
              <a:rPr 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Gravity, Water, Wind, &amp; Waves</a:t>
            </a:r>
          </a:p>
          <a:p>
            <a:pPr algn="ctr">
              <a:buFont typeface="Wingdings" pitchFamily="2" charset="2"/>
              <a:buNone/>
            </a:pPr>
            <a:r>
              <a:rPr lang="en-US" sz="4000"/>
              <a:t>Of these, water appears to be the leader in changing the surface.</a:t>
            </a:r>
          </a:p>
          <a:p>
            <a:pPr algn="ctr">
              <a:buFont typeface="Wingdings" pitchFamily="2" charset="2"/>
              <a:buNone/>
            </a:pPr>
            <a:endParaRPr lang="en-US" sz="4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9" name="Picture 7" descr="Stream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79875"/>
            <a:ext cx="914400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</p:bldLst>
  </p:timing>
</p:sld>
</file>

<file path=ppt/theme/theme1.xml><?xml version="1.0" encoding="utf-8"?>
<a:theme xmlns:a="http://schemas.openxmlformats.org/drawingml/2006/main" name="Digital Dots">
  <a:themeElements>
    <a:clrScheme name="Digital Dots 4">
      <a:dk1>
        <a:srgbClr val="000000"/>
      </a:dk1>
      <a:lt1>
        <a:srgbClr val="FDEB9D"/>
      </a:lt1>
      <a:dk2>
        <a:srgbClr val="000000"/>
      </a:dk2>
      <a:lt2>
        <a:srgbClr val="E0CE82"/>
      </a:lt2>
      <a:accent1>
        <a:srgbClr val="EAEAEA"/>
      </a:accent1>
      <a:accent2>
        <a:srgbClr val="C2B476"/>
      </a:accent2>
      <a:accent3>
        <a:srgbClr val="FEF3CC"/>
      </a:accent3>
      <a:accent4>
        <a:srgbClr val="000000"/>
      </a:accent4>
      <a:accent5>
        <a:srgbClr val="F3F3F3"/>
      </a:accent5>
      <a:accent6>
        <a:srgbClr val="B0A36A"/>
      </a:accent6>
      <a:hlink>
        <a:srgbClr val="A47900"/>
      </a:hlink>
      <a:folHlink>
        <a:srgbClr val="8C8900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1234</TotalTime>
  <Words>711</Words>
  <Application>Microsoft Office PowerPoint</Application>
  <PresentationFormat>On-screen Show (4:3)</PresentationFormat>
  <Paragraphs>76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Digital Dots</vt:lpstr>
      <vt:lpstr>PowerPoint Presentation</vt:lpstr>
      <vt:lpstr>PowerPoint Presentation</vt:lpstr>
      <vt:lpstr>PowerPoint Presentation</vt:lpstr>
      <vt:lpstr>Chemical and Mechanical Weathering!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Mechanical weathering processes, many of which are erosional, include some of the following.  </vt:lpstr>
      <vt:lpstr>Frost Wedging</vt:lpstr>
      <vt:lpstr>Mechanical Exfoliation</vt:lpstr>
      <vt:lpstr>Crystal Growth Wedging</vt:lpstr>
      <vt:lpstr>Crystal Growth Wedging</vt:lpstr>
      <vt:lpstr>Root Penetration</vt:lpstr>
      <vt:lpstr>Root Penetration</vt:lpstr>
      <vt:lpstr>Abrasion</vt:lpstr>
      <vt:lpstr>Abrasion</vt:lpstr>
      <vt:lpstr>Glacial Weathering</vt:lpstr>
      <vt:lpstr>Other Agents of Weathering</vt:lpstr>
      <vt:lpstr>Erosion</vt:lpstr>
      <vt:lpstr>Erosion</vt:lpstr>
      <vt:lpstr>PowerPoint Presentation</vt:lpstr>
      <vt:lpstr>Ready?</vt:lpstr>
      <vt:lpstr>PowerPoint Presentation</vt:lpstr>
      <vt:lpstr>PowerPoint Presentation</vt:lpstr>
      <vt:lpstr>Let’s Discuss The Questions.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christopher.harner</dc:creator>
  <cp:lastModifiedBy>wbf</cp:lastModifiedBy>
  <cp:revision>10</cp:revision>
  <dcterms:created xsi:type="dcterms:W3CDTF">2005-06-14T14:27:57Z</dcterms:created>
  <dcterms:modified xsi:type="dcterms:W3CDTF">2013-10-14T14:23:00Z</dcterms:modified>
</cp:coreProperties>
</file>